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7151" r:id="rId4"/>
  </p:sldMasterIdLst>
  <p:notesMasterIdLst>
    <p:notesMasterId r:id="rId37"/>
  </p:notesMasterIdLst>
  <p:handoutMasterIdLst>
    <p:handoutMasterId r:id="rId38"/>
  </p:handoutMasterIdLst>
  <p:sldIdLst>
    <p:sldId id="1786" r:id="rId5"/>
    <p:sldId id="257" r:id="rId6"/>
    <p:sldId id="5733" r:id="rId7"/>
    <p:sldId id="5761" r:id="rId8"/>
    <p:sldId id="5792" r:id="rId9"/>
    <p:sldId id="5506" r:id="rId10"/>
    <p:sldId id="5793" r:id="rId11"/>
    <p:sldId id="5523" r:id="rId12"/>
    <p:sldId id="5789" r:id="rId13"/>
    <p:sldId id="5790" r:id="rId14"/>
    <p:sldId id="5787" r:id="rId15"/>
    <p:sldId id="5782" r:id="rId16"/>
    <p:sldId id="5796" r:id="rId17"/>
    <p:sldId id="5797" r:id="rId18"/>
    <p:sldId id="5798" r:id="rId19"/>
    <p:sldId id="5781" r:id="rId20"/>
    <p:sldId id="5791" r:id="rId21"/>
    <p:sldId id="5784" r:id="rId22"/>
    <p:sldId id="5799" r:id="rId23"/>
    <p:sldId id="5762" r:id="rId24"/>
    <p:sldId id="5763" r:id="rId25"/>
    <p:sldId id="5774" r:id="rId26"/>
    <p:sldId id="5788" r:id="rId27"/>
    <p:sldId id="4999" r:id="rId28"/>
    <p:sldId id="5766" r:id="rId29"/>
    <p:sldId id="5775" r:id="rId30"/>
    <p:sldId id="5769" r:id="rId31"/>
    <p:sldId id="4971" r:id="rId32"/>
    <p:sldId id="5786" r:id="rId33"/>
    <p:sldId id="4973" r:id="rId34"/>
    <p:sldId id="5079" r:id="rId35"/>
    <p:sldId id="5794" r:id="rId36"/>
  </p:sldIdLst>
  <p:sldSz cx="13817600" cy="77724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1C3D8F-3F91-4006-9C3E-446CF89F368B}" v="2628" dt="2024-08-02T12:43:17.184"/>
    <p1510:client id="{F107F5C2-F21C-4641-A92A-A5C6FA91463F}" v="89" dt="2024-08-02T13:17:09.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46" y="53"/>
      </p:cViewPr>
      <p:guideLst>
        <p:guide orient="horz" pos="2448"/>
        <p:guide pos="4352"/>
      </p:guideLst>
    </p:cSldViewPr>
  </p:slideViewPr>
  <p:notesTextViewPr>
    <p:cViewPr>
      <p:scale>
        <a:sx n="1" d="1"/>
        <a:sy n="1" d="1"/>
      </p:scale>
      <p:origin x="0" y="0"/>
    </p:cViewPr>
  </p:notesText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405A3DA-AE83-9A32-6B9D-991D28842B79}"/>
              </a:ext>
            </a:extLst>
          </p:cNvPr>
          <p:cNvSpPr>
            <a:spLocks noGrp="1" noChangeArrowheads="1"/>
          </p:cNvSpPr>
          <p:nvPr>
            <p:ph type="hdr" sz="quarter"/>
          </p:nvPr>
        </p:nvSpPr>
        <p:spPr bwMode="auto">
          <a:xfrm>
            <a:off x="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3" name="Rectangle 3">
            <a:extLst>
              <a:ext uri="{FF2B5EF4-FFF2-40B4-BE49-F238E27FC236}">
                <a16:creationId xmlns:a16="http://schemas.microsoft.com/office/drawing/2014/main" id="{4CE84C02-D5BF-2FBA-F57B-A9B7A48B67B4}"/>
              </a:ext>
            </a:extLst>
          </p:cNvPr>
          <p:cNvSpPr>
            <a:spLocks noGrp="1" noChangeArrowheads="1"/>
          </p:cNvSpPr>
          <p:nvPr>
            <p:ph type="dt" sz="quarter" idx="1"/>
          </p:nvPr>
        </p:nvSpPr>
        <p:spPr bwMode="auto">
          <a:xfrm>
            <a:off x="518160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4" name="Rectangle 4">
            <a:extLst>
              <a:ext uri="{FF2B5EF4-FFF2-40B4-BE49-F238E27FC236}">
                <a16:creationId xmlns:a16="http://schemas.microsoft.com/office/drawing/2014/main" id="{4D848E8A-011F-9CF2-320B-47062E197380}"/>
              </a:ext>
            </a:extLst>
          </p:cNvPr>
          <p:cNvSpPr>
            <a:spLocks noGrp="1" noChangeArrowheads="1"/>
          </p:cNvSpPr>
          <p:nvPr>
            <p:ph type="ftr" sz="quarter" idx="2"/>
          </p:nvPr>
        </p:nvSpPr>
        <p:spPr bwMode="auto">
          <a:xfrm>
            <a:off x="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fontAlgn="auto" hangingPunct="0">
              <a:spcBef>
                <a:spcPct val="0"/>
              </a:spcBef>
              <a:spcAft>
                <a:spcPts val="0"/>
              </a:spcAft>
              <a:defRPr sz="1200">
                <a:solidFill>
                  <a:schemeClr val="tx1"/>
                </a:solidFill>
                <a:latin typeface="Times New Roman" panose="02020603050405020304" pitchFamily="18" charset="0"/>
              </a:defRPr>
            </a:lvl1pPr>
          </a:lstStyle>
          <a:p>
            <a:pPr>
              <a:defRPr/>
            </a:pPr>
            <a:endParaRPr lang="en-US"/>
          </a:p>
        </p:txBody>
      </p:sp>
      <p:sp>
        <p:nvSpPr>
          <p:cNvPr id="15365" name="Rectangle 5">
            <a:extLst>
              <a:ext uri="{FF2B5EF4-FFF2-40B4-BE49-F238E27FC236}">
                <a16:creationId xmlns:a16="http://schemas.microsoft.com/office/drawing/2014/main" id="{8C5849AD-4F8E-EFDB-943D-A7300BA36940}"/>
              </a:ext>
            </a:extLst>
          </p:cNvPr>
          <p:cNvSpPr>
            <a:spLocks noGrp="1" noChangeArrowheads="1"/>
          </p:cNvSpPr>
          <p:nvPr>
            <p:ph type="sldNum" sz="quarter" idx="3"/>
          </p:nvPr>
        </p:nvSpPr>
        <p:spPr bwMode="auto">
          <a:xfrm>
            <a:off x="518160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solidFill>
                  <a:schemeClr val="tx1"/>
                </a:solidFill>
                <a:latin typeface="Times New Roman" panose="02020603050405020304" pitchFamily="18" charset="0"/>
              </a:defRPr>
            </a:lvl1pPr>
          </a:lstStyle>
          <a:p>
            <a:pPr>
              <a:defRPr/>
            </a:pPr>
            <a:fld id="{D718DDEF-2031-4829-B238-669CA1CC94A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0B7E3D48-09EA-4604-C220-24E4E02943B2}"/>
              </a:ext>
            </a:extLst>
          </p:cNvPr>
          <p:cNvSpPr>
            <a:spLocks noGrp="1" noChangeArrowheads="1"/>
          </p:cNvSpPr>
          <p:nvPr>
            <p:ph type="hdr" sz="quarter"/>
          </p:nvPr>
        </p:nvSpPr>
        <p:spPr bwMode="auto">
          <a:xfrm>
            <a:off x="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17411" name="Rectangle 3">
            <a:extLst>
              <a:ext uri="{FF2B5EF4-FFF2-40B4-BE49-F238E27FC236}">
                <a16:creationId xmlns:a16="http://schemas.microsoft.com/office/drawing/2014/main" id="{63B4EAE5-1255-2AD4-BCEF-D1A08A6F83EC}"/>
              </a:ext>
            </a:extLst>
          </p:cNvPr>
          <p:cNvSpPr>
            <a:spLocks noGrp="1" noChangeArrowheads="1"/>
          </p:cNvSpPr>
          <p:nvPr>
            <p:ph type="dt" idx="1"/>
          </p:nvPr>
        </p:nvSpPr>
        <p:spPr bwMode="auto">
          <a:xfrm>
            <a:off x="5181600" y="0"/>
            <a:ext cx="3962400" cy="3429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2052" name="Rectangle 4">
            <a:extLst>
              <a:ext uri="{FF2B5EF4-FFF2-40B4-BE49-F238E27FC236}">
                <a16:creationId xmlns:a16="http://schemas.microsoft.com/office/drawing/2014/main" id="{0E1C263F-A14D-9C4F-6871-74295BC3C544}"/>
              </a:ext>
            </a:extLst>
          </p:cNvPr>
          <p:cNvSpPr>
            <a:spLocks noGrp="1" noRot="1" noChangeAspect="1" noChangeArrowheads="1" noTextEdit="1"/>
          </p:cNvSpPr>
          <p:nvPr>
            <p:ph type="sldImg" idx="2"/>
          </p:nvPr>
        </p:nvSpPr>
        <p:spPr bwMode="auto">
          <a:xfrm>
            <a:off x="2286000" y="514350"/>
            <a:ext cx="4572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FE636190-5DB9-22A4-2D01-043AC62E207F}"/>
              </a:ext>
            </a:extLst>
          </p:cNvPr>
          <p:cNvSpPr>
            <a:spLocks noGrp="1" noChangeArrowheads="1"/>
          </p:cNvSpPr>
          <p:nvPr>
            <p:ph type="body" sz="quarter" idx="3"/>
          </p:nvPr>
        </p:nvSpPr>
        <p:spPr bwMode="auto">
          <a:xfrm>
            <a:off x="1219200" y="3257550"/>
            <a:ext cx="6705600" cy="30861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DA9A734D-B203-E03A-0DAC-8E10CD0E0A56}"/>
              </a:ext>
            </a:extLst>
          </p:cNvPr>
          <p:cNvSpPr>
            <a:spLocks noGrp="1" noChangeArrowheads="1"/>
          </p:cNvSpPr>
          <p:nvPr>
            <p:ph type="ftr" sz="quarter" idx="4"/>
          </p:nvPr>
        </p:nvSpPr>
        <p:spPr bwMode="auto">
          <a:xfrm>
            <a:off x="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0" fontAlgn="auto" hangingPunct="0">
              <a:spcBef>
                <a:spcPct val="0"/>
              </a:spcBef>
              <a:spcAft>
                <a:spcPts val="0"/>
              </a:spcAft>
              <a:defRPr sz="1200" b="0" i="0">
                <a:solidFill>
                  <a:schemeClr val="tx1"/>
                </a:solidFill>
                <a:latin typeface="Times New Roman" panose="02020603050405020304" pitchFamily="18" charset="0"/>
              </a:defRPr>
            </a:lvl1pPr>
          </a:lstStyle>
          <a:p>
            <a:pPr>
              <a:defRPr/>
            </a:pPr>
            <a:endParaRPr lang="en-US"/>
          </a:p>
        </p:txBody>
      </p:sp>
      <p:sp>
        <p:nvSpPr>
          <p:cNvPr id="17415" name="Rectangle 7">
            <a:extLst>
              <a:ext uri="{FF2B5EF4-FFF2-40B4-BE49-F238E27FC236}">
                <a16:creationId xmlns:a16="http://schemas.microsoft.com/office/drawing/2014/main" id="{1FD0232C-EB9E-00F7-39FC-817751771A0E}"/>
              </a:ext>
            </a:extLst>
          </p:cNvPr>
          <p:cNvSpPr>
            <a:spLocks noGrp="1" noChangeArrowheads="1"/>
          </p:cNvSpPr>
          <p:nvPr>
            <p:ph type="sldNum" sz="quarter" idx="5"/>
          </p:nvPr>
        </p:nvSpPr>
        <p:spPr bwMode="auto">
          <a:xfrm>
            <a:off x="5181600" y="6515100"/>
            <a:ext cx="3962400" cy="3429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b="0" i="0">
                <a:solidFill>
                  <a:schemeClr val="tx1"/>
                </a:solidFill>
                <a:latin typeface="Times New Roman" panose="02020603050405020304" pitchFamily="18" charset="0"/>
              </a:defRPr>
            </a:lvl1pPr>
          </a:lstStyle>
          <a:p>
            <a:pPr>
              <a:defRPr/>
            </a:pPr>
            <a:fld id="{8B656D05-CB5D-4194-8928-6BAC8C1DB7B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DE86862-B2C3-4161-8F77-14A4F64EB9F3}" type="slidenum">
              <a:rPr lang="en-US" smtClean="0"/>
              <a:t>1</a:t>
            </a:fld>
            <a:endParaRPr lang="en-US"/>
          </a:p>
        </p:txBody>
      </p:sp>
    </p:spTree>
    <p:extLst>
      <p:ext uri="{BB962C8B-B14F-4D97-AF65-F5344CB8AC3E}">
        <p14:creationId xmlns:p14="http://schemas.microsoft.com/office/powerpoint/2010/main" val="585382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10</a:t>
            </a:fld>
            <a:endParaRPr kumimoji="0" lang="en-US" altLang="en-US"/>
          </a:p>
        </p:txBody>
      </p:sp>
    </p:spTree>
    <p:extLst>
      <p:ext uri="{BB962C8B-B14F-4D97-AF65-F5344CB8AC3E}">
        <p14:creationId xmlns:p14="http://schemas.microsoft.com/office/powerpoint/2010/main" val="4100467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11</a:t>
            </a:fld>
            <a:endParaRPr kumimoji="0" lang="en-US" altLang="en-US"/>
          </a:p>
        </p:txBody>
      </p:sp>
    </p:spTree>
    <p:extLst>
      <p:ext uri="{BB962C8B-B14F-4D97-AF65-F5344CB8AC3E}">
        <p14:creationId xmlns:p14="http://schemas.microsoft.com/office/powerpoint/2010/main" val="3019197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12</a:t>
            </a:fld>
            <a:endParaRPr kumimoji="0" lang="en-US" altLang="en-US"/>
          </a:p>
        </p:txBody>
      </p:sp>
    </p:spTree>
    <p:extLst>
      <p:ext uri="{BB962C8B-B14F-4D97-AF65-F5344CB8AC3E}">
        <p14:creationId xmlns:p14="http://schemas.microsoft.com/office/powerpoint/2010/main" val="2034766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13</a:t>
            </a:fld>
            <a:endParaRPr kumimoji="0" lang="en-US" altLang="en-US"/>
          </a:p>
        </p:txBody>
      </p:sp>
    </p:spTree>
    <p:extLst>
      <p:ext uri="{BB962C8B-B14F-4D97-AF65-F5344CB8AC3E}">
        <p14:creationId xmlns:p14="http://schemas.microsoft.com/office/powerpoint/2010/main" val="1532138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14</a:t>
            </a:fld>
            <a:endParaRPr kumimoji="0" lang="en-US" altLang="en-US"/>
          </a:p>
        </p:txBody>
      </p:sp>
    </p:spTree>
    <p:extLst>
      <p:ext uri="{BB962C8B-B14F-4D97-AF65-F5344CB8AC3E}">
        <p14:creationId xmlns:p14="http://schemas.microsoft.com/office/powerpoint/2010/main" val="2784775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15</a:t>
            </a:fld>
            <a:endParaRPr kumimoji="0" lang="en-US" altLang="en-US"/>
          </a:p>
        </p:txBody>
      </p:sp>
    </p:spTree>
    <p:extLst>
      <p:ext uri="{BB962C8B-B14F-4D97-AF65-F5344CB8AC3E}">
        <p14:creationId xmlns:p14="http://schemas.microsoft.com/office/powerpoint/2010/main" val="1422401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16</a:t>
            </a:fld>
            <a:endParaRPr kumimoji="0" lang="en-US" altLang="en-US"/>
          </a:p>
        </p:txBody>
      </p:sp>
    </p:spTree>
    <p:extLst>
      <p:ext uri="{BB962C8B-B14F-4D97-AF65-F5344CB8AC3E}">
        <p14:creationId xmlns:p14="http://schemas.microsoft.com/office/powerpoint/2010/main" val="28044207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17</a:t>
            </a:fld>
            <a:endParaRPr kumimoji="0" lang="en-US" altLang="en-US"/>
          </a:p>
        </p:txBody>
      </p:sp>
    </p:spTree>
    <p:extLst>
      <p:ext uri="{BB962C8B-B14F-4D97-AF65-F5344CB8AC3E}">
        <p14:creationId xmlns:p14="http://schemas.microsoft.com/office/powerpoint/2010/main" val="14105844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18</a:t>
            </a:fld>
            <a:endParaRPr kumimoji="0" lang="en-US" altLang="en-US"/>
          </a:p>
        </p:txBody>
      </p:sp>
    </p:spTree>
    <p:extLst>
      <p:ext uri="{BB962C8B-B14F-4D97-AF65-F5344CB8AC3E}">
        <p14:creationId xmlns:p14="http://schemas.microsoft.com/office/powerpoint/2010/main" val="3976263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19</a:t>
            </a:fld>
            <a:endParaRPr kumimoji="0" lang="en-US" altLang="en-US"/>
          </a:p>
        </p:txBody>
      </p:sp>
    </p:spTree>
    <p:extLst>
      <p:ext uri="{BB962C8B-B14F-4D97-AF65-F5344CB8AC3E}">
        <p14:creationId xmlns:p14="http://schemas.microsoft.com/office/powerpoint/2010/main" val="2351431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C40419D-DE6C-33C1-323A-88C86AB59F25}"/>
              </a:ext>
            </a:extLst>
          </p:cNvPr>
          <p:cNvSpPr>
            <a:spLocks noGrp="1" noRot="1" noChangeAspect="1" noChangeArrowheads="1" noTextEdit="1"/>
          </p:cNvSpPr>
          <p:nvPr>
            <p:ph type="sldImg"/>
          </p:nvPr>
        </p:nvSpPr>
        <p:spPr>
          <a:xfrm>
            <a:off x="2286000" y="514350"/>
            <a:ext cx="4572000" cy="2571750"/>
          </a:xfrm>
          <a:ln/>
        </p:spPr>
      </p:sp>
      <p:sp>
        <p:nvSpPr>
          <p:cNvPr id="7171" name="Notes Placeholder 2">
            <a:extLst>
              <a:ext uri="{FF2B5EF4-FFF2-40B4-BE49-F238E27FC236}">
                <a16:creationId xmlns:a16="http://schemas.microsoft.com/office/drawing/2014/main" id="{31E875D1-B3D8-C254-4110-1671C68BA066}"/>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7172" name="Slide Number Placeholder 3">
            <a:extLst>
              <a:ext uri="{FF2B5EF4-FFF2-40B4-BE49-F238E27FC236}">
                <a16:creationId xmlns:a16="http://schemas.microsoft.com/office/drawing/2014/main" id="{B13827BA-89FC-5441-245C-DC94ACBC2BE6}"/>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01CF4F45-34E5-4A46-9443-1975C4B0EE9B}" type="slidenum">
              <a:rPr kumimoji="0" lang="en-US" altLang="en-US" smtClean="0"/>
              <a:pPr fontAlgn="base">
                <a:spcBef>
                  <a:spcPct val="0"/>
                </a:spcBef>
                <a:spcAft>
                  <a:spcPct val="0"/>
                </a:spcAft>
              </a:pPr>
              <a:t>2</a:t>
            </a:fld>
            <a:endParaRPr kumimoji="0"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a:extLst>
              <a:ext uri="{FF2B5EF4-FFF2-40B4-BE49-F238E27FC236}">
                <a16:creationId xmlns:a16="http://schemas.microsoft.com/office/drawing/2014/main" id="{B90CAD7D-FFDD-DB4F-DB89-84B2B6E460C3}"/>
              </a:ext>
            </a:extLst>
          </p:cNvPr>
          <p:cNvSpPr>
            <a:spLocks noGrp="1" noRot="1" noChangeAspect="1" noChangeArrowheads="1" noTextEdit="1"/>
          </p:cNvSpPr>
          <p:nvPr>
            <p:ph type="sldImg"/>
          </p:nvPr>
        </p:nvSpPr>
        <p:spPr>
          <a:xfrm>
            <a:off x="2286000" y="514350"/>
            <a:ext cx="4572000" cy="2571750"/>
          </a:xfrm>
          <a:ln/>
        </p:spPr>
      </p:sp>
      <p:sp>
        <p:nvSpPr>
          <p:cNvPr id="293891" name="Notes Placeholder 2">
            <a:extLst>
              <a:ext uri="{FF2B5EF4-FFF2-40B4-BE49-F238E27FC236}">
                <a16:creationId xmlns:a16="http://schemas.microsoft.com/office/drawing/2014/main" id="{668DF835-BB79-7810-AFAB-C1BF54718B4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293892" name="Slide Number Placeholder 3">
            <a:extLst>
              <a:ext uri="{FF2B5EF4-FFF2-40B4-BE49-F238E27FC236}">
                <a16:creationId xmlns:a16="http://schemas.microsoft.com/office/drawing/2014/main" id="{5679492D-6C5C-D917-FE1E-7844A678C13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9E5CE8FD-65C1-4C8B-9735-24BC8763ED72}" type="slidenum">
              <a:rPr kumimoji="0" lang="en-US" altLang="en-US" smtClean="0"/>
              <a:pPr fontAlgn="base">
                <a:spcBef>
                  <a:spcPct val="0"/>
                </a:spcBef>
                <a:spcAft>
                  <a:spcPct val="0"/>
                </a:spcAft>
              </a:pPr>
              <a:t>20</a:t>
            </a:fld>
            <a:endParaRPr kumimoji="0" lang="en-US" altLang="en-US"/>
          </a:p>
        </p:txBody>
      </p:sp>
    </p:spTree>
    <p:extLst>
      <p:ext uri="{BB962C8B-B14F-4D97-AF65-F5344CB8AC3E}">
        <p14:creationId xmlns:p14="http://schemas.microsoft.com/office/powerpoint/2010/main" val="355888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Slide Image Placeholder 1">
            <a:extLst>
              <a:ext uri="{FF2B5EF4-FFF2-40B4-BE49-F238E27FC236}">
                <a16:creationId xmlns:a16="http://schemas.microsoft.com/office/drawing/2014/main" id="{B90CAD7D-FFDD-DB4F-DB89-84B2B6E460C3}"/>
              </a:ext>
            </a:extLst>
          </p:cNvPr>
          <p:cNvSpPr>
            <a:spLocks noGrp="1" noRot="1" noChangeAspect="1" noChangeArrowheads="1" noTextEdit="1"/>
          </p:cNvSpPr>
          <p:nvPr>
            <p:ph type="sldImg"/>
          </p:nvPr>
        </p:nvSpPr>
        <p:spPr>
          <a:xfrm>
            <a:off x="2286000" y="514350"/>
            <a:ext cx="4572000" cy="2571750"/>
          </a:xfrm>
          <a:ln/>
        </p:spPr>
      </p:sp>
      <p:sp>
        <p:nvSpPr>
          <p:cNvPr id="293891" name="Notes Placeholder 2">
            <a:extLst>
              <a:ext uri="{FF2B5EF4-FFF2-40B4-BE49-F238E27FC236}">
                <a16:creationId xmlns:a16="http://schemas.microsoft.com/office/drawing/2014/main" id="{668DF835-BB79-7810-AFAB-C1BF54718B4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293892" name="Slide Number Placeholder 3">
            <a:extLst>
              <a:ext uri="{FF2B5EF4-FFF2-40B4-BE49-F238E27FC236}">
                <a16:creationId xmlns:a16="http://schemas.microsoft.com/office/drawing/2014/main" id="{5679492D-6C5C-D917-FE1E-7844A678C13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9E5CE8FD-65C1-4C8B-9735-24BC8763ED72}" type="slidenum">
              <a:rPr kumimoji="0" lang="en-US" altLang="en-US" smtClean="0"/>
              <a:pPr fontAlgn="base">
                <a:spcBef>
                  <a:spcPct val="0"/>
                </a:spcBef>
                <a:spcAft>
                  <a:spcPct val="0"/>
                </a:spcAft>
              </a:pPr>
              <a:t>21</a:t>
            </a:fld>
            <a:endParaRPr kumimoji="0"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22</a:t>
            </a:fld>
            <a:endParaRPr kumimoji="0" lang="en-US" altLang="en-US"/>
          </a:p>
        </p:txBody>
      </p:sp>
    </p:spTree>
    <p:extLst>
      <p:ext uri="{BB962C8B-B14F-4D97-AF65-F5344CB8AC3E}">
        <p14:creationId xmlns:p14="http://schemas.microsoft.com/office/powerpoint/2010/main" val="32299020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23</a:t>
            </a:fld>
            <a:endParaRPr kumimoji="0" lang="en-US" altLang="en-US"/>
          </a:p>
        </p:txBody>
      </p:sp>
    </p:spTree>
    <p:extLst>
      <p:ext uri="{BB962C8B-B14F-4D97-AF65-F5344CB8AC3E}">
        <p14:creationId xmlns:p14="http://schemas.microsoft.com/office/powerpoint/2010/main" val="35011931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a:extLst>
              <a:ext uri="{FF2B5EF4-FFF2-40B4-BE49-F238E27FC236}">
                <a16:creationId xmlns:a16="http://schemas.microsoft.com/office/drawing/2014/main" id="{4D78DCED-E4CF-639F-E5C1-593FF24C19A0}"/>
              </a:ext>
            </a:extLst>
          </p:cNvPr>
          <p:cNvSpPr>
            <a:spLocks noGrp="1" noRot="1" noChangeAspect="1" noChangeArrowheads="1" noTextEdit="1"/>
          </p:cNvSpPr>
          <p:nvPr>
            <p:ph type="sldImg"/>
          </p:nvPr>
        </p:nvSpPr>
        <p:spPr>
          <a:xfrm>
            <a:off x="2286000" y="514350"/>
            <a:ext cx="4572000" cy="2571750"/>
          </a:xfrm>
          <a:ln/>
        </p:spPr>
      </p:sp>
      <p:sp>
        <p:nvSpPr>
          <p:cNvPr id="302083" name="Notes Placeholder 2">
            <a:extLst>
              <a:ext uri="{FF2B5EF4-FFF2-40B4-BE49-F238E27FC236}">
                <a16:creationId xmlns:a16="http://schemas.microsoft.com/office/drawing/2014/main" id="{4E12BB30-2310-62A8-A9C8-B606B17108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302084" name="Slide Number Placeholder 3">
            <a:extLst>
              <a:ext uri="{FF2B5EF4-FFF2-40B4-BE49-F238E27FC236}">
                <a16:creationId xmlns:a16="http://schemas.microsoft.com/office/drawing/2014/main" id="{6E639C4E-556A-E868-F291-3B29C1272DC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F37923FE-FF1A-41F1-B437-68286EC55991}" type="slidenum">
              <a:rPr kumimoji="0" lang="en-US" altLang="en-US" smtClean="0"/>
              <a:pPr fontAlgn="base">
                <a:spcBef>
                  <a:spcPct val="0"/>
                </a:spcBef>
                <a:spcAft>
                  <a:spcPct val="0"/>
                </a:spcAft>
              </a:pPr>
              <a:t>24</a:t>
            </a:fld>
            <a:endParaRPr kumimoji="0"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a:extLst>
              <a:ext uri="{FF2B5EF4-FFF2-40B4-BE49-F238E27FC236}">
                <a16:creationId xmlns:a16="http://schemas.microsoft.com/office/drawing/2014/main" id="{4D78DCED-E4CF-639F-E5C1-593FF24C19A0}"/>
              </a:ext>
            </a:extLst>
          </p:cNvPr>
          <p:cNvSpPr>
            <a:spLocks noGrp="1" noRot="1" noChangeAspect="1" noChangeArrowheads="1" noTextEdit="1"/>
          </p:cNvSpPr>
          <p:nvPr>
            <p:ph type="sldImg"/>
          </p:nvPr>
        </p:nvSpPr>
        <p:spPr>
          <a:xfrm>
            <a:off x="2286000" y="514350"/>
            <a:ext cx="4572000" cy="2571750"/>
          </a:xfrm>
          <a:ln/>
        </p:spPr>
      </p:sp>
      <p:sp>
        <p:nvSpPr>
          <p:cNvPr id="302083" name="Notes Placeholder 2">
            <a:extLst>
              <a:ext uri="{FF2B5EF4-FFF2-40B4-BE49-F238E27FC236}">
                <a16:creationId xmlns:a16="http://schemas.microsoft.com/office/drawing/2014/main" id="{4E12BB30-2310-62A8-A9C8-B606B17108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302084" name="Slide Number Placeholder 3">
            <a:extLst>
              <a:ext uri="{FF2B5EF4-FFF2-40B4-BE49-F238E27FC236}">
                <a16:creationId xmlns:a16="http://schemas.microsoft.com/office/drawing/2014/main" id="{6E639C4E-556A-E868-F291-3B29C1272DC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F37923FE-FF1A-41F1-B437-68286EC55991}" type="slidenum">
              <a:rPr kumimoji="0" lang="en-US" altLang="en-US" smtClean="0"/>
              <a:pPr fontAlgn="base">
                <a:spcBef>
                  <a:spcPct val="0"/>
                </a:spcBef>
                <a:spcAft>
                  <a:spcPct val="0"/>
                </a:spcAft>
              </a:pPr>
              <a:t>25</a:t>
            </a:fld>
            <a:endParaRPr kumimoji="0" lang="en-US" altLang="en-US"/>
          </a:p>
        </p:txBody>
      </p:sp>
    </p:spTree>
    <p:extLst>
      <p:ext uri="{BB962C8B-B14F-4D97-AF65-F5344CB8AC3E}">
        <p14:creationId xmlns:p14="http://schemas.microsoft.com/office/powerpoint/2010/main" val="35341409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a:extLst>
              <a:ext uri="{FF2B5EF4-FFF2-40B4-BE49-F238E27FC236}">
                <a16:creationId xmlns:a16="http://schemas.microsoft.com/office/drawing/2014/main" id="{4D78DCED-E4CF-639F-E5C1-593FF24C19A0}"/>
              </a:ext>
            </a:extLst>
          </p:cNvPr>
          <p:cNvSpPr>
            <a:spLocks noGrp="1" noRot="1" noChangeAspect="1" noChangeArrowheads="1" noTextEdit="1"/>
          </p:cNvSpPr>
          <p:nvPr>
            <p:ph type="sldImg"/>
          </p:nvPr>
        </p:nvSpPr>
        <p:spPr>
          <a:xfrm>
            <a:off x="2286000" y="514350"/>
            <a:ext cx="4572000" cy="2571750"/>
          </a:xfrm>
          <a:ln/>
        </p:spPr>
      </p:sp>
      <p:sp>
        <p:nvSpPr>
          <p:cNvPr id="302083" name="Notes Placeholder 2">
            <a:extLst>
              <a:ext uri="{FF2B5EF4-FFF2-40B4-BE49-F238E27FC236}">
                <a16:creationId xmlns:a16="http://schemas.microsoft.com/office/drawing/2014/main" id="{4E12BB30-2310-62A8-A9C8-B606B17108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302084" name="Slide Number Placeholder 3">
            <a:extLst>
              <a:ext uri="{FF2B5EF4-FFF2-40B4-BE49-F238E27FC236}">
                <a16:creationId xmlns:a16="http://schemas.microsoft.com/office/drawing/2014/main" id="{6E639C4E-556A-E868-F291-3B29C1272DC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F37923FE-FF1A-41F1-B437-68286EC55991}" type="slidenum">
              <a:rPr kumimoji="0" lang="en-US" altLang="en-US" smtClean="0"/>
              <a:pPr fontAlgn="base">
                <a:spcBef>
                  <a:spcPct val="0"/>
                </a:spcBef>
                <a:spcAft>
                  <a:spcPct val="0"/>
                </a:spcAft>
              </a:pPr>
              <a:t>26</a:t>
            </a:fld>
            <a:endParaRPr kumimoji="0" lang="en-US" altLang="en-US"/>
          </a:p>
        </p:txBody>
      </p:sp>
    </p:spTree>
    <p:extLst>
      <p:ext uri="{BB962C8B-B14F-4D97-AF65-F5344CB8AC3E}">
        <p14:creationId xmlns:p14="http://schemas.microsoft.com/office/powerpoint/2010/main" val="17006302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Slide Image Placeholder 1">
            <a:extLst>
              <a:ext uri="{FF2B5EF4-FFF2-40B4-BE49-F238E27FC236}">
                <a16:creationId xmlns:a16="http://schemas.microsoft.com/office/drawing/2014/main" id="{4D78DCED-E4CF-639F-E5C1-593FF24C19A0}"/>
              </a:ext>
            </a:extLst>
          </p:cNvPr>
          <p:cNvSpPr>
            <a:spLocks noGrp="1" noRot="1" noChangeAspect="1" noChangeArrowheads="1" noTextEdit="1"/>
          </p:cNvSpPr>
          <p:nvPr>
            <p:ph type="sldImg"/>
          </p:nvPr>
        </p:nvSpPr>
        <p:spPr>
          <a:xfrm>
            <a:off x="2286000" y="514350"/>
            <a:ext cx="4572000" cy="2571750"/>
          </a:xfrm>
          <a:ln/>
        </p:spPr>
      </p:sp>
      <p:sp>
        <p:nvSpPr>
          <p:cNvPr id="302083" name="Notes Placeholder 2">
            <a:extLst>
              <a:ext uri="{FF2B5EF4-FFF2-40B4-BE49-F238E27FC236}">
                <a16:creationId xmlns:a16="http://schemas.microsoft.com/office/drawing/2014/main" id="{4E12BB30-2310-62A8-A9C8-B606B17108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302084" name="Slide Number Placeholder 3">
            <a:extLst>
              <a:ext uri="{FF2B5EF4-FFF2-40B4-BE49-F238E27FC236}">
                <a16:creationId xmlns:a16="http://schemas.microsoft.com/office/drawing/2014/main" id="{6E639C4E-556A-E868-F291-3B29C1272DC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F37923FE-FF1A-41F1-B437-68286EC55991}" type="slidenum">
              <a:rPr kumimoji="0" lang="en-US" altLang="en-US" smtClean="0"/>
              <a:pPr fontAlgn="base">
                <a:spcBef>
                  <a:spcPct val="0"/>
                </a:spcBef>
                <a:spcAft>
                  <a:spcPct val="0"/>
                </a:spcAft>
              </a:pPr>
              <a:t>27</a:t>
            </a:fld>
            <a:endParaRPr kumimoji="0" lang="en-US" altLang="en-US"/>
          </a:p>
        </p:txBody>
      </p:sp>
    </p:spTree>
    <p:extLst>
      <p:ext uri="{BB962C8B-B14F-4D97-AF65-F5344CB8AC3E}">
        <p14:creationId xmlns:p14="http://schemas.microsoft.com/office/powerpoint/2010/main" val="27033905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Slide Image Placeholder 1">
            <a:extLst>
              <a:ext uri="{FF2B5EF4-FFF2-40B4-BE49-F238E27FC236}">
                <a16:creationId xmlns:a16="http://schemas.microsoft.com/office/drawing/2014/main" id="{FCCB6A9A-87C5-62F9-8E28-9BE8501A6A0E}"/>
              </a:ext>
            </a:extLst>
          </p:cNvPr>
          <p:cNvSpPr>
            <a:spLocks noGrp="1" noRot="1" noChangeAspect="1" noChangeArrowheads="1" noTextEdit="1"/>
          </p:cNvSpPr>
          <p:nvPr>
            <p:ph type="sldImg"/>
          </p:nvPr>
        </p:nvSpPr>
        <p:spPr>
          <a:xfrm>
            <a:off x="2286000" y="514350"/>
            <a:ext cx="4572000" cy="2571750"/>
          </a:xfrm>
          <a:ln/>
        </p:spPr>
      </p:sp>
      <p:sp>
        <p:nvSpPr>
          <p:cNvPr id="1002499" name="Notes Placeholder 2">
            <a:extLst>
              <a:ext uri="{FF2B5EF4-FFF2-40B4-BE49-F238E27FC236}">
                <a16:creationId xmlns:a16="http://schemas.microsoft.com/office/drawing/2014/main" id="{65CA03FE-7250-1305-C5A9-D778EB8B233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02500" name="Slide Number Placeholder 3">
            <a:extLst>
              <a:ext uri="{FF2B5EF4-FFF2-40B4-BE49-F238E27FC236}">
                <a16:creationId xmlns:a16="http://schemas.microsoft.com/office/drawing/2014/main" id="{8B6DF5B8-A675-B2A7-1420-BFEB274DE44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4E3B38DA-A535-4256-B596-E15886A6E1E0}" type="slidenum">
              <a:rPr kumimoji="0" lang="en-US" altLang="en-US" smtClean="0"/>
              <a:pPr fontAlgn="base">
                <a:spcBef>
                  <a:spcPct val="0"/>
                </a:spcBef>
                <a:spcAft>
                  <a:spcPct val="0"/>
                </a:spcAft>
              </a:pPr>
              <a:t>28</a:t>
            </a:fld>
            <a:endParaRPr kumimoji="0" lang="en-US" altLang="en-US"/>
          </a:p>
        </p:txBody>
      </p:sp>
    </p:spTree>
    <p:extLst>
      <p:ext uri="{BB962C8B-B14F-4D97-AF65-F5344CB8AC3E}">
        <p14:creationId xmlns:p14="http://schemas.microsoft.com/office/powerpoint/2010/main" val="30263515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Slide Image Placeholder 1">
            <a:extLst>
              <a:ext uri="{FF2B5EF4-FFF2-40B4-BE49-F238E27FC236}">
                <a16:creationId xmlns:a16="http://schemas.microsoft.com/office/drawing/2014/main" id="{FCCB6A9A-87C5-62F9-8E28-9BE8501A6A0E}"/>
              </a:ext>
            </a:extLst>
          </p:cNvPr>
          <p:cNvSpPr>
            <a:spLocks noGrp="1" noRot="1" noChangeAspect="1" noChangeArrowheads="1" noTextEdit="1"/>
          </p:cNvSpPr>
          <p:nvPr>
            <p:ph type="sldImg"/>
          </p:nvPr>
        </p:nvSpPr>
        <p:spPr>
          <a:xfrm>
            <a:off x="2286000" y="514350"/>
            <a:ext cx="4572000" cy="2571750"/>
          </a:xfrm>
          <a:ln/>
        </p:spPr>
      </p:sp>
      <p:sp>
        <p:nvSpPr>
          <p:cNvPr id="1002499" name="Notes Placeholder 2">
            <a:extLst>
              <a:ext uri="{FF2B5EF4-FFF2-40B4-BE49-F238E27FC236}">
                <a16:creationId xmlns:a16="http://schemas.microsoft.com/office/drawing/2014/main" id="{65CA03FE-7250-1305-C5A9-D778EB8B233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02500" name="Slide Number Placeholder 3">
            <a:extLst>
              <a:ext uri="{FF2B5EF4-FFF2-40B4-BE49-F238E27FC236}">
                <a16:creationId xmlns:a16="http://schemas.microsoft.com/office/drawing/2014/main" id="{8B6DF5B8-A675-B2A7-1420-BFEB274DE44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4E3B38DA-A535-4256-B596-E15886A6E1E0}" type="slidenum">
              <a:rPr kumimoji="0" lang="en-US" altLang="en-US" smtClean="0"/>
              <a:pPr fontAlgn="base">
                <a:spcBef>
                  <a:spcPct val="0"/>
                </a:spcBef>
                <a:spcAft>
                  <a:spcPct val="0"/>
                </a:spcAft>
              </a:pPr>
              <a:t>29</a:t>
            </a:fld>
            <a:endParaRPr kumimoji="0" lang="en-US" altLang="en-US"/>
          </a:p>
        </p:txBody>
      </p:sp>
    </p:spTree>
    <p:extLst>
      <p:ext uri="{BB962C8B-B14F-4D97-AF65-F5344CB8AC3E}">
        <p14:creationId xmlns:p14="http://schemas.microsoft.com/office/powerpoint/2010/main" val="3684176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3</a:t>
            </a:fld>
            <a:endParaRPr kumimoji="0"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Slide Image Placeholder 1">
            <a:extLst>
              <a:ext uri="{FF2B5EF4-FFF2-40B4-BE49-F238E27FC236}">
                <a16:creationId xmlns:a16="http://schemas.microsoft.com/office/drawing/2014/main" id="{6FF581E8-90F8-63DD-CC8A-9FA775964DA9}"/>
              </a:ext>
            </a:extLst>
          </p:cNvPr>
          <p:cNvSpPr>
            <a:spLocks noGrp="1" noRot="1" noChangeAspect="1" noChangeArrowheads="1" noTextEdit="1"/>
          </p:cNvSpPr>
          <p:nvPr>
            <p:ph type="sldImg"/>
          </p:nvPr>
        </p:nvSpPr>
        <p:spPr>
          <a:xfrm>
            <a:off x="2286000" y="514350"/>
            <a:ext cx="4572000" cy="2571750"/>
          </a:xfrm>
          <a:ln/>
        </p:spPr>
      </p:sp>
      <p:sp>
        <p:nvSpPr>
          <p:cNvPr id="1006595" name="Notes Placeholder 2">
            <a:extLst>
              <a:ext uri="{FF2B5EF4-FFF2-40B4-BE49-F238E27FC236}">
                <a16:creationId xmlns:a16="http://schemas.microsoft.com/office/drawing/2014/main" id="{22066C64-218B-A855-16F9-B09CC4D8E1E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06596" name="Slide Number Placeholder 3">
            <a:extLst>
              <a:ext uri="{FF2B5EF4-FFF2-40B4-BE49-F238E27FC236}">
                <a16:creationId xmlns:a16="http://schemas.microsoft.com/office/drawing/2014/main" id="{AB2DF911-9C9E-FDCF-0B27-8934AD51F5E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E0855988-0F21-4C4E-ACA8-3F67114A9345}" type="slidenum">
              <a:rPr kumimoji="0" lang="en-US" altLang="en-US" smtClean="0"/>
              <a:pPr fontAlgn="base">
                <a:spcBef>
                  <a:spcPct val="0"/>
                </a:spcBef>
                <a:spcAft>
                  <a:spcPct val="0"/>
                </a:spcAft>
              </a:pPr>
              <a:t>30</a:t>
            </a:fld>
            <a:endParaRPr kumimoji="0" lang="en-US" altLang="en-US"/>
          </a:p>
        </p:txBody>
      </p:sp>
    </p:spTree>
    <p:extLst>
      <p:ext uri="{BB962C8B-B14F-4D97-AF65-F5344CB8AC3E}">
        <p14:creationId xmlns:p14="http://schemas.microsoft.com/office/powerpoint/2010/main" val="35972841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Slide Image Placeholder 1">
            <a:extLst>
              <a:ext uri="{FF2B5EF4-FFF2-40B4-BE49-F238E27FC236}">
                <a16:creationId xmlns:a16="http://schemas.microsoft.com/office/drawing/2014/main" id="{3D789ADE-91F3-FACA-27C3-B97771CF39D4}"/>
              </a:ext>
            </a:extLst>
          </p:cNvPr>
          <p:cNvSpPr>
            <a:spLocks noGrp="1" noRot="1" noChangeAspect="1" noChangeArrowheads="1" noTextEdit="1"/>
          </p:cNvSpPr>
          <p:nvPr>
            <p:ph type="sldImg"/>
          </p:nvPr>
        </p:nvSpPr>
        <p:spPr>
          <a:xfrm>
            <a:off x="2286000" y="514350"/>
            <a:ext cx="4572000" cy="2571750"/>
          </a:xfrm>
          <a:ln/>
        </p:spPr>
      </p:sp>
      <p:sp>
        <p:nvSpPr>
          <p:cNvPr id="1092611" name="Notes Placeholder 2">
            <a:extLst>
              <a:ext uri="{FF2B5EF4-FFF2-40B4-BE49-F238E27FC236}">
                <a16:creationId xmlns:a16="http://schemas.microsoft.com/office/drawing/2014/main" id="{6112448F-6FDB-7BDA-5496-803E3625A4E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92612" name="Slide Number Placeholder 3">
            <a:extLst>
              <a:ext uri="{FF2B5EF4-FFF2-40B4-BE49-F238E27FC236}">
                <a16:creationId xmlns:a16="http://schemas.microsoft.com/office/drawing/2014/main" id="{8B4EDEB4-3790-966F-98F9-1EEA8B78F54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4F592963-D7CC-4EDD-825E-597876DB5DFC}" type="slidenum">
              <a:rPr kumimoji="0" lang="en-US" altLang="en-US" smtClean="0"/>
              <a:pPr fontAlgn="base">
                <a:spcBef>
                  <a:spcPct val="0"/>
                </a:spcBef>
                <a:spcAft>
                  <a:spcPct val="0"/>
                </a:spcAft>
              </a:pPr>
              <a:t>31</a:t>
            </a:fld>
            <a:endParaRPr kumimoji="0" lang="en-US" altLang="en-US"/>
          </a:p>
        </p:txBody>
      </p:sp>
    </p:spTree>
    <p:extLst>
      <p:ext uri="{BB962C8B-B14F-4D97-AF65-F5344CB8AC3E}">
        <p14:creationId xmlns:p14="http://schemas.microsoft.com/office/powerpoint/2010/main" val="37315494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Slide Image Placeholder 1">
            <a:extLst>
              <a:ext uri="{FF2B5EF4-FFF2-40B4-BE49-F238E27FC236}">
                <a16:creationId xmlns:a16="http://schemas.microsoft.com/office/drawing/2014/main" id="{3D789ADE-91F3-FACA-27C3-B97771CF39D4}"/>
              </a:ext>
            </a:extLst>
          </p:cNvPr>
          <p:cNvSpPr>
            <a:spLocks noGrp="1" noRot="1" noChangeAspect="1" noChangeArrowheads="1" noTextEdit="1"/>
          </p:cNvSpPr>
          <p:nvPr>
            <p:ph type="sldImg"/>
          </p:nvPr>
        </p:nvSpPr>
        <p:spPr>
          <a:xfrm>
            <a:off x="2286000" y="514350"/>
            <a:ext cx="4572000" cy="2571750"/>
          </a:xfrm>
          <a:ln/>
        </p:spPr>
      </p:sp>
      <p:sp>
        <p:nvSpPr>
          <p:cNvPr id="1092611" name="Notes Placeholder 2">
            <a:extLst>
              <a:ext uri="{FF2B5EF4-FFF2-40B4-BE49-F238E27FC236}">
                <a16:creationId xmlns:a16="http://schemas.microsoft.com/office/drawing/2014/main" id="{6112448F-6FDB-7BDA-5496-803E3625A4E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1092612" name="Slide Number Placeholder 3">
            <a:extLst>
              <a:ext uri="{FF2B5EF4-FFF2-40B4-BE49-F238E27FC236}">
                <a16:creationId xmlns:a16="http://schemas.microsoft.com/office/drawing/2014/main" id="{8B4EDEB4-3790-966F-98F9-1EEA8B78F54B}"/>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fontAlgn="base">
              <a:spcBef>
                <a:spcPct val="0"/>
              </a:spcBef>
              <a:spcAft>
                <a:spcPct val="0"/>
              </a:spcAft>
            </a:pPr>
            <a:fld id="{4F592963-D7CC-4EDD-825E-597876DB5DFC}" type="slidenum">
              <a:rPr kumimoji="0" lang="en-US" altLang="en-US" smtClean="0"/>
              <a:pPr fontAlgn="base">
                <a:spcBef>
                  <a:spcPct val="0"/>
                </a:spcBef>
                <a:spcAft>
                  <a:spcPct val="0"/>
                </a:spcAft>
              </a:pPr>
              <a:t>32</a:t>
            </a:fld>
            <a:endParaRPr kumimoji="0" lang="en-US" altLang="en-US"/>
          </a:p>
        </p:txBody>
      </p:sp>
    </p:spTree>
    <p:extLst>
      <p:ext uri="{BB962C8B-B14F-4D97-AF65-F5344CB8AC3E}">
        <p14:creationId xmlns:p14="http://schemas.microsoft.com/office/powerpoint/2010/main" val="3805273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290" name="Slide Image Placeholder 1">
            <a:extLst>
              <a:ext uri="{FF2B5EF4-FFF2-40B4-BE49-F238E27FC236}">
                <a16:creationId xmlns:a16="http://schemas.microsoft.com/office/drawing/2014/main" id="{9215676C-4B66-1F1B-A3CB-2A48B2D751AF}"/>
              </a:ext>
            </a:extLst>
          </p:cNvPr>
          <p:cNvSpPr>
            <a:spLocks noGrp="1" noRot="1" noChangeAspect="1" noChangeArrowheads="1" noTextEdit="1"/>
          </p:cNvSpPr>
          <p:nvPr>
            <p:ph type="sldImg"/>
          </p:nvPr>
        </p:nvSpPr>
        <p:spPr>
          <a:xfrm>
            <a:off x="2286000" y="514350"/>
            <a:ext cx="4572000" cy="2571750"/>
          </a:xfrm>
          <a:ln/>
        </p:spPr>
      </p:sp>
      <p:sp>
        <p:nvSpPr>
          <p:cNvPr id="908291" name="Notes Placeholder 2">
            <a:extLst>
              <a:ext uri="{FF2B5EF4-FFF2-40B4-BE49-F238E27FC236}">
                <a16:creationId xmlns:a16="http://schemas.microsoft.com/office/drawing/2014/main" id="{8EE58159-C1F0-34C9-FFDE-04A834A6FC6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08292" name="Slide Number Placeholder 3">
            <a:extLst>
              <a:ext uri="{FF2B5EF4-FFF2-40B4-BE49-F238E27FC236}">
                <a16:creationId xmlns:a16="http://schemas.microsoft.com/office/drawing/2014/main" id="{B72B2826-3E82-1616-6CBF-9682548FCF33}"/>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CBBA3E68-BA17-4ED3-A7BD-1D3AFF4E8B4F}" type="slidenum">
              <a:rPr kumimoji="0" lang="en-US" altLang="en-US" smtClean="0"/>
              <a:pPr>
                <a:spcBef>
                  <a:spcPct val="0"/>
                </a:spcBef>
              </a:pPr>
              <a:t>4</a:t>
            </a:fld>
            <a:endParaRPr kumimoji="0" lang="en-US" altLang="en-US"/>
          </a:p>
        </p:txBody>
      </p:sp>
    </p:spTree>
    <p:extLst>
      <p:ext uri="{BB962C8B-B14F-4D97-AF65-F5344CB8AC3E}">
        <p14:creationId xmlns:p14="http://schemas.microsoft.com/office/powerpoint/2010/main" val="955978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5</a:t>
            </a:fld>
            <a:endParaRPr kumimoji="0" lang="en-US" altLang="en-US"/>
          </a:p>
        </p:txBody>
      </p:sp>
    </p:spTree>
    <p:extLst>
      <p:ext uri="{BB962C8B-B14F-4D97-AF65-F5344CB8AC3E}">
        <p14:creationId xmlns:p14="http://schemas.microsoft.com/office/powerpoint/2010/main" val="717081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6</a:t>
            </a:fld>
            <a:endParaRPr kumimoji="0"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590FEB2-C996-F593-84FD-0D783E97C17D}"/>
              </a:ext>
            </a:extLst>
          </p:cNvPr>
          <p:cNvSpPr>
            <a:spLocks noGrp="1" noRot="1" noChangeAspect="1" noChangeArrowheads="1" noTextEdit="1"/>
          </p:cNvSpPr>
          <p:nvPr>
            <p:ph type="sldImg"/>
          </p:nvPr>
        </p:nvSpPr>
        <p:spPr>
          <a:xfrm>
            <a:off x="2286000" y="514350"/>
            <a:ext cx="4572000" cy="2571750"/>
          </a:xfrm>
          <a:ln/>
        </p:spPr>
      </p:sp>
      <p:sp>
        <p:nvSpPr>
          <p:cNvPr id="95235" name="Notes Placeholder 2">
            <a:extLst>
              <a:ext uri="{FF2B5EF4-FFF2-40B4-BE49-F238E27FC236}">
                <a16:creationId xmlns:a16="http://schemas.microsoft.com/office/drawing/2014/main" id="{8BC33ED0-4937-B78F-9F06-0BF5B3ECDE2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95236" name="Slide Number Placeholder 3">
            <a:extLst>
              <a:ext uri="{FF2B5EF4-FFF2-40B4-BE49-F238E27FC236}">
                <a16:creationId xmlns:a16="http://schemas.microsoft.com/office/drawing/2014/main" id="{5B07D433-71F2-E27E-DABB-263AF6C1BF5A}"/>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B72E6C84-E78B-4E00-A298-244019B28911}" type="slidenum">
              <a:rPr kumimoji="0" lang="en-US" altLang="en-US" smtClean="0"/>
              <a:pPr>
                <a:spcBef>
                  <a:spcPct val="0"/>
                </a:spcBef>
              </a:pPr>
              <a:t>7</a:t>
            </a:fld>
            <a:endParaRPr kumimoji="0" lang="en-US" altLang="en-US"/>
          </a:p>
        </p:txBody>
      </p:sp>
    </p:spTree>
    <p:extLst>
      <p:ext uri="{BB962C8B-B14F-4D97-AF65-F5344CB8AC3E}">
        <p14:creationId xmlns:p14="http://schemas.microsoft.com/office/powerpoint/2010/main" val="1513137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8</a:t>
            </a:fld>
            <a:endParaRPr kumimoji="0"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Slide Image Placeholder 1">
            <a:extLst>
              <a:ext uri="{FF2B5EF4-FFF2-40B4-BE49-F238E27FC236}">
                <a16:creationId xmlns:a16="http://schemas.microsoft.com/office/drawing/2014/main" id="{69711FEB-91C9-5ECC-0718-8760BB335BDB}"/>
              </a:ext>
            </a:extLst>
          </p:cNvPr>
          <p:cNvSpPr>
            <a:spLocks noGrp="1" noRot="1" noChangeAspect="1" noChangeArrowheads="1" noTextEdit="1"/>
          </p:cNvSpPr>
          <p:nvPr>
            <p:ph type="sldImg"/>
          </p:nvPr>
        </p:nvSpPr>
        <p:spPr>
          <a:xfrm>
            <a:off x="2286000" y="514350"/>
            <a:ext cx="4572000" cy="2571750"/>
          </a:xfrm>
          <a:ln/>
        </p:spPr>
      </p:sp>
      <p:sp>
        <p:nvSpPr>
          <p:cNvPr id="826371" name="Notes Placeholder 2">
            <a:extLst>
              <a:ext uri="{FF2B5EF4-FFF2-40B4-BE49-F238E27FC236}">
                <a16:creationId xmlns:a16="http://schemas.microsoft.com/office/drawing/2014/main" id="{6C292232-7C22-E8AC-34B4-D94AFDED9DF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
        <p:nvSpPr>
          <p:cNvPr id="826372" name="Slide Number Placeholder 3">
            <a:extLst>
              <a:ext uri="{FF2B5EF4-FFF2-40B4-BE49-F238E27FC236}">
                <a16:creationId xmlns:a16="http://schemas.microsoft.com/office/drawing/2014/main" id="{4358EFFA-D64D-E4BE-D1A1-8F910C750C9E}"/>
              </a:ext>
            </a:extLst>
          </p:cNvPr>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spcBef>
                <a:spcPct val="30000"/>
              </a:spcBef>
              <a:defRPr kumimoji="1" sz="1200">
                <a:solidFill>
                  <a:schemeClr val="tx1"/>
                </a:solidFill>
                <a:latin typeface="Times New Roman" panose="02020603050405020304" pitchFamily="18" charset="0"/>
              </a:defRPr>
            </a:lvl1pPr>
            <a:lvl2pPr marL="742950" indent="-285750">
              <a:spcBef>
                <a:spcPct val="30000"/>
              </a:spcBef>
              <a:defRPr kumimoji="1" sz="1200">
                <a:solidFill>
                  <a:schemeClr val="tx1"/>
                </a:solidFill>
                <a:latin typeface="Times New Roman" panose="02020603050405020304" pitchFamily="18" charset="0"/>
              </a:defRPr>
            </a:lvl2pPr>
            <a:lvl3pPr marL="1143000" indent="-228600">
              <a:spcBef>
                <a:spcPct val="30000"/>
              </a:spcBef>
              <a:defRPr kumimoji="1" sz="1200">
                <a:solidFill>
                  <a:schemeClr val="tx1"/>
                </a:solidFill>
                <a:latin typeface="Times New Roman" panose="02020603050405020304" pitchFamily="18" charset="0"/>
              </a:defRPr>
            </a:lvl3pPr>
            <a:lvl4pPr marL="1600200" indent="-228600">
              <a:spcBef>
                <a:spcPct val="30000"/>
              </a:spcBef>
              <a:defRPr kumimoji="1" sz="1200">
                <a:solidFill>
                  <a:schemeClr val="tx1"/>
                </a:solidFill>
                <a:latin typeface="Times New Roman" panose="02020603050405020304" pitchFamily="18" charset="0"/>
              </a:defRPr>
            </a:lvl4pPr>
            <a:lvl5pPr marL="2057400" indent="-228600">
              <a:spcBef>
                <a:spcPct val="30000"/>
              </a:spcBef>
              <a:defRPr kumimoji="1"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defRPr>
            </a:lvl9pPr>
          </a:lstStyle>
          <a:p>
            <a:pPr>
              <a:spcBef>
                <a:spcPct val="0"/>
              </a:spcBef>
            </a:pPr>
            <a:fld id="{AD214FCC-D506-4034-8D06-FF4EF1966DAA}" type="slidenum">
              <a:rPr kumimoji="0" lang="en-US" altLang="en-US" smtClean="0"/>
              <a:pPr>
                <a:spcBef>
                  <a:spcPct val="0"/>
                </a:spcBef>
              </a:pPr>
              <a:t>9</a:t>
            </a:fld>
            <a:endParaRPr kumimoji="0" lang="en-US" altLang="en-US"/>
          </a:p>
        </p:txBody>
      </p:sp>
    </p:spTree>
    <p:extLst>
      <p:ext uri="{BB962C8B-B14F-4D97-AF65-F5344CB8AC3E}">
        <p14:creationId xmlns:p14="http://schemas.microsoft.com/office/powerpoint/2010/main" val="4259418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1272011"/>
            <a:ext cx="10363200" cy="2705947"/>
          </a:xfrm>
        </p:spPr>
        <p:txBody>
          <a:bodyPr anchor="b"/>
          <a:lstStyle>
            <a:lvl1pPr algn="ctr">
              <a:defRPr sz="6800"/>
            </a:lvl1pPr>
          </a:lstStyle>
          <a:p>
            <a:r>
              <a:rPr lang="en-US"/>
              <a:t>Click to edit Master title style</a:t>
            </a:r>
          </a:p>
        </p:txBody>
      </p:sp>
      <p:sp>
        <p:nvSpPr>
          <p:cNvPr id="3" name="Subtitle 2"/>
          <p:cNvSpPr>
            <a:spLocks noGrp="1"/>
          </p:cNvSpPr>
          <p:nvPr>
            <p:ph type="subTitle" idx="1"/>
          </p:nvPr>
        </p:nvSpPr>
        <p:spPr>
          <a:xfrm>
            <a:off x="1727200" y="4082310"/>
            <a:ext cx="103632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39311E88-CC25-47B7-8808-8BB0A10F48B2}" type="slidenum">
              <a:rPr lang="en-US" altLang="en-US" smtClean="0"/>
              <a:pPr lvl="1">
                <a:defRPr/>
              </a:pPr>
              <a:t>‹#›</a:t>
            </a:fld>
            <a:endParaRPr lang="en-US" altLang="en-US"/>
          </a:p>
        </p:txBody>
      </p:sp>
    </p:spTree>
    <p:extLst>
      <p:ext uri="{BB962C8B-B14F-4D97-AF65-F5344CB8AC3E}">
        <p14:creationId xmlns:p14="http://schemas.microsoft.com/office/powerpoint/2010/main" val="22192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465E20A0-1919-4541-9C0F-9B5198BB8A71}" type="slidenum">
              <a:rPr lang="en-US" altLang="en-US" smtClean="0"/>
              <a:pPr lvl="1">
                <a:defRPr/>
              </a:pPr>
              <a:t>‹#›</a:t>
            </a:fld>
            <a:endParaRPr lang="en-US" altLang="en-US"/>
          </a:p>
        </p:txBody>
      </p:sp>
    </p:spTree>
    <p:extLst>
      <p:ext uri="{BB962C8B-B14F-4D97-AF65-F5344CB8AC3E}">
        <p14:creationId xmlns:p14="http://schemas.microsoft.com/office/powerpoint/2010/main" val="345860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88220" y="413808"/>
            <a:ext cx="2979420" cy="65867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49960" y="413808"/>
            <a:ext cx="8765540"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A6BBB0F4-2217-498C-AC99-C044D78E86F1}" type="slidenum">
              <a:rPr lang="en-US" altLang="en-US" smtClean="0"/>
              <a:pPr lvl="1">
                <a:defRPr/>
              </a:pPr>
              <a:t>‹#›</a:t>
            </a:fld>
            <a:endParaRPr lang="en-US" altLang="en-US"/>
          </a:p>
        </p:txBody>
      </p:sp>
    </p:spTree>
    <p:extLst>
      <p:ext uri="{BB962C8B-B14F-4D97-AF65-F5344CB8AC3E}">
        <p14:creationId xmlns:p14="http://schemas.microsoft.com/office/powerpoint/2010/main" val="2068281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B7FD7489-9CC1-4F1A-A403-B135A4D6879C}" type="slidenum">
              <a:rPr lang="en-US" altLang="en-US" smtClean="0"/>
              <a:pPr lvl="1">
                <a:defRPr/>
              </a:pPr>
              <a:t>‹#›</a:t>
            </a:fld>
            <a:endParaRPr lang="en-US" altLang="en-US"/>
          </a:p>
        </p:txBody>
      </p:sp>
    </p:spTree>
    <p:extLst>
      <p:ext uri="{BB962C8B-B14F-4D97-AF65-F5344CB8AC3E}">
        <p14:creationId xmlns:p14="http://schemas.microsoft.com/office/powerpoint/2010/main" val="302957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763" y="1937704"/>
            <a:ext cx="11917680" cy="3233102"/>
          </a:xfrm>
        </p:spPr>
        <p:txBody>
          <a:bodyPr anchor="b"/>
          <a:lstStyle>
            <a:lvl1pPr>
              <a:defRPr sz="6800"/>
            </a:lvl1pPr>
          </a:lstStyle>
          <a:p>
            <a:r>
              <a:rPr lang="en-US"/>
              <a:t>Click to edit Master title style</a:t>
            </a:r>
          </a:p>
        </p:txBody>
      </p:sp>
      <p:sp>
        <p:nvSpPr>
          <p:cNvPr id="3" name="Text Placeholder 2"/>
          <p:cNvSpPr>
            <a:spLocks noGrp="1"/>
          </p:cNvSpPr>
          <p:nvPr>
            <p:ph type="body" idx="1"/>
          </p:nvPr>
        </p:nvSpPr>
        <p:spPr>
          <a:xfrm>
            <a:off x="942763" y="5201392"/>
            <a:ext cx="11917680" cy="1700212"/>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lvl="1">
              <a:defRPr/>
            </a:pPr>
            <a:fld id="{1CD4B356-DA0A-43EE-9F96-DF26DE121908}" type="slidenum">
              <a:rPr lang="en-US" altLang="en-US" smtClean="0"/>
              <a:pPr lvl="1">
                <a:defRPr/>
              </a:pPr>
              <a:t>‹#›</a:t>
            </a:fld>
            <a:endParaRPr lang="en-US" altLang="en-US"/>
          </a:p>
        </p:txBody>
      </p:sp>
    </p:spTree>
    <p:extLst>
      <p:ext uri="{BB962C8B-B14F-4D97-AF65-F5344CB8AC3E}">
        <p14:creationId xmlns:p14="http://schemas.microsoft.com/office/powerpoint/2010/main" val="112530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499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95160" y="2069042"/>
            <a:ext cx="587248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6C2C8F16-FC0A-4227-9028-0831E01AFBCD}" type="slidenum">
              <a:rPr lang="en-US" altLang="en-US" smtClean="0"/>
              <a:pPr lvl="1">
                <a:defRPr/>
              </a:pPr>
              <a:t>‹#›</a:t>
            </a:fld>
            <a:endParaRPr lang="en-US" altLang="en-US"/>
          </a:p>
        </p:txBody>
      </p:sp>
    </p:spTree>
    <p:extLst>
      <p:ext uri="{BB962C8B-B14F-4D97-AF65-F5344CB8AC3E}">
        <p14:creationId xmlns:p14="http://schemas.microsoft.com/office/powerpoint/2010/main" val="225739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1760" y="413809"/>
            <a:ext cx="11917680" cy="1502305"/>
          </a:xfrm>
        </p:spPr>
        <p:txBody>
          <a:bodyPr/>
          <a:lstStyle/>
          <a:p>
            <a:r>
              <a:rPr lang="en-US"/>
              <a:t>Click to edit Master title style</a:t>
            </a:r>
          </a:p>
        </p:txBody>
      </p:sp>
      <p:sp>
        <p:nvSpPr>
          <p:cNvPr id="3" name="Text Placeholder 2"/>
          <p:cNvSpPr>
            <a:spLocks noGrp="1"/>
          </p:cNvSpPr>
          <p:nvPr>
            <p:ph type="body" idx="1"/>
          </p:nvPr>
        </p:nvSpPr>
        <p:spPr>
          <a:xfrm>
            <a:off x="951760" y="1905318"/>
            <a:ext cx="5845492"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4" name="Content Placeholder 3"/>
          <p:cNvSpPr>
            <a:spLocks noGrp="1"/>
          </p:cNvSpPr>
          <p:nvPr>
            <p:ph sz="half" idx="2"/>
          </p:nvPr>
        </p:nvSpPr>
        <p:spPr>
          <a:xfrm>
            <a:off x="951760" y="2839085"/>
            <a:ext cx="5845492"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995160" y="1905318"/>
            <a:ext cx="5874280"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Click to edit Master text styles</a:t>
            </a:r>
          </a:p>
        </p:txBody>
      </p:sp>
      <p:sp>
        <p:nvSpPr>
          <p:cNvPr id="6" name="Content Placeholder 5"/>
          <p:cNvSpPr>
            <a:spLocks noGrp="1"/>
          </p:cNvSpPr>
          <p:nvPr>
            <p:ph sz="quarter" idx="4"/>
          </p:nvPr>
        </p:nvSpPr>
        <p:spPr>
          <a:xfrm>
            <a:off x="6995160" y="2839085"/>
            <a:ext cx="587428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lvl="1">
              <a:defRPr/>
            </a:pPr>
            <a:fld id="{F29EFF71-8E15-47A0-8651-3D309A6DE3BC}" type="slidenum">
              <a:rPr lang="en-US" altLang="en-US" smtClean="0"/>
              <a:pPr lvl="1">
                <a:defRPr/>
              </a:pPr>
              <a:t>‹#›</a:t>
            </a:fld>
            <a:endParaRPr lang="en-US" altLang="en-US"/>
          </a:p>
        </p:txBody>
      </p:sp>
    </p:spTree>
    <p:extLst>
      <p:ext uri="{BB962C8B-B14F-4D97-AF65-F5344CB8AC3E}">
        <p14:creationId xmlns:p14="http://schemas.microsoft.com/office/powerpoint/2010/main" val="9846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lvl="1">
              <a:defRPr/>
            </a:pPr>
            <a:fld id="{A2118B0C-AEBE-410B-BF9A-AB7780133E95}" type="slidenum">
              <a:rPr lang="en-US" altLang="en-US" smtClean="0"/>
              <a:pPr lvl="1">
                <a:defRPr/>
              </a:pPr>
              <a:t>‹#›</a:t>
            </a:fld>
            <a:endParaRPr lang="en-US" altLang="en-US"/>
          </a:p>
        </p:txBody>
      </p:sp>
    </p:spTree>
    <p:extLst>
      <p:ext uri="{BB962C8B-B14F-4D97-AF65-F5344CB8AC3E}">
        <p14:creationId xmlns:p14="http://schemas.microsoft.com/office/powerpoint/2010/main" val="3901109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lvl="1">
              <a:defRPr/>
            </a:pPr>
            <a:fld id="{28BD4783-80B7-4B32-A80E-37FBB453642C}" type="slidenum">
              <a:rPr lang="en-US" altLang="en-US" smtClean="0"/>
              <a:pPr lvl="1">
                <a:defRPr/>
              </a:pPr>
              <a:t>‹#›</a:t>
            </a:fld>
            <a:endParaRPr lang="en-US" altLang="en-US"/>
          </a:p>
        </p:txBody>
      </p:sp>
    </p:spTree>
    <p:extLst>
      <p:ext uri="{BB962C8B-B14F-4D97-AF65-F5344CB8AC3E}">
        <p14:creationId xmlns:p14="http://schemas.microsoft.com/office/powerpoint/2010/main" val="3664433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p>
        </p:txBody>
      </p:sp>
      <p:sp>
        <p:nvSpPr>
          <p:cNvPr id="3" name="Content Placeholder 2"/>
          <p:cNvSpPr>
            <a:spLocks noGrp="1"/>
          </p:cNvSpPr>
          <p:nvPr>
            <p:ph idx="1"/>
          </p:nvPr>
        </p:nvSpPr>
        <p:spPr>
          <a:xfrm>
            <a:off x="5874280" y="1119082"/>
            <a:ext cx="6995160" cy="5523442"/>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50058F56-59EE-4960-A8DF-05E04051035D}" type="slidenum">
              <a:rPr lang="en-US" altLang="en-US" smtClean="0"/>
              <a:pPr lvl="1">
                <a:defRPr/>
              </a:pPr>
              <a:t>‹#›</a:t>
            </a:fld>
            <a:endParaRPr lang="en-US" altLang="en-US"/>
          </a:p>
        </p:txBody>
      </p:sp>
    </p:spTree>
    <p:extLst>
      <p:ext uri="{BB962C8B-B14F-4D97-AF65-F5344CB8AC3E}">
        <p14:creationId xmlns:p14="http://schemas.microsoft.com/office/powerpoint/2010/main" val="139863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p>
        </p:txBody>
      </p:sp>
      <p:sp>
        <p:nvSpPr>
          <p:cNvPr id="3" name="Picture Placeholder 2"/>
          <p:cNvSpPr>
            <a:spLocks noGrp="1" noChangeAspect="1"/>
          </p:cNvSpPr>
          <p:nvPr>
            <p:ph type="pic" idx="1"/>
          </p:nvPr>
        </p:nvSpPr>
        <p:spPr>
          <a:xfrm>
            <a:off x="5874280" y="1119082"/>
            <a:ext cx="6995160" cy="5523442"/>
          </a:xfrm>
        </p:spPr>
        <p:txBody>
          <a:bodyPr anchor="t"/>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r>
              <a:rPr lang="en-US"/>
              <a:t>Click icon to add picture</a:t>
            </a:r>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lvl="1">
              <a:defRPr/>
            </a:pPr>
            <a:fld id="{6A1B6BBC-C491-464F-A816-0B99FF8B2089}" type="slidenum">
              <a:rPr lang="en-US" altLang="en-US" smtClean="0"/>
              <a:pPr lvl="1">
                <a:defRPr/>
              </a:pPr>
              <a:t>‹#›</a:t>
            </a:fld>
            <a:endParaRPr lang="en-US" altLang="en-US"/>
          </a:p>
        </p:txBody>
      </p:sp>
    </p:spTree>
    <p:extLst>
      <p:ext uri="{BB962C8B-B14F-4D97-AF65-F5344CB8AC3E}">
        <p14:creationId xmlns:p14="http://schemas.microsoft.com/office/powerpoint/2010/main" val="4013889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9960" y="413809"/>
            <a:ext cx="1191768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49960" y="2069042"/>
            <a:ext cx="1191768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49960"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577080" y="7203864"/>
            <a:ext cx="4663440" cy="413808"/>
          </a:xfrm>
          <a:prstGeom prst="rect">
            <a:avLst/>
          </a:prstGeom>
        </p:spPr>
        <p:txBody>
          <a:bodyPr vert="horz" lIns="91440" tIns="45720" rIns="91440" bIns="45720" rtlCol="0" anchor="ctr"/>
          <a:lstStyle>
            <a:lvl1pPr algn="ctr">
              <a:defRPr sz="136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758680" y="7203864"/>
            <a:ext cx="3108960" cy="413808"/>
          </a:xfrm>
          <a:prstGeom prst="rect">
            <a:avLst/>
          </a:prstGeom>
        </p:spPr>
        <p:txBody>
          <a:bodyPr vert="horz" lIns="91440" tIns="45720" rIns="91440" bIns="45720" rtlCol="0" anchor="ctr"/>
          <a:lstStyle>
            <a:lvl1pPr algn="r">
              <a:defRPr sz="1360">
                <a:solidFill>
                  <a:schemeClr val="tx1">
                    <a:tint val="75000"/>
                  </a:schemeClr>
                </a:solidFill>
              </a:defRPr>
            </a:lvl1pPr>
          </a:lstStyle>
          <a:p>
            <a:pPr lvl="1">
              <a:defRPr/>
            </a:pPr>
            <a:fld id="{0A3A64AE-3AEB-4093-9C53-66C4E65B1E7C}" type="slidenum">
              <a:rPr lang="en-US" altLang="en-US" smtClean="0"/>
              <a:pPr lvl="1">
                <a:defRPr/>
              </a:pPr>
              <a:t>‹#›</a:t>
            </a:fld>
            <a:endParaRPr lang="en-US" altLang="en-US"/>
          </a:p>
        </p:txBody>
      </p:sp>
    </p:spTree>
    <p:extLst>
      <p:ext uri="{BB962C8B-B14F-4D97-AF65-F5344CB8AC3E}">
        <p14:creationId xmlns:p14="http://schemas.microsoft.com/office/powerpoint/2010/main" val="3778265239"/>
      </p:ext>
    </p:extLst>
  </p:cSld>
  <p:clrMap bg1="lt1" tx1="dk1" bg2="lt2" tx2="dk2" accent1="accent1" accent2="accent2" accent3="accent3" accent4="accent4" accent5="accent5" accent6="accent6" hlink="hlink" folHlink="folHlink"/>
  <p:sldLayoutIdLst>
    <p:sldLayoutId id="2147487152" r:id="rId1"/>
    <p:sldLayoutId id="2147487153" r:id="rId2"/>
    <p:sldLayoutId id="2147487154" r:id="rId3"/>
    <p:sldLayoutId id="2147487155" r:id="rId4"/>
    <p:sldLayoutId id="2147487156" r:id="rId5"/>
    <p:sldLayoutId id="2147487157" r:id="rId6"/>
    <p:sldLayoutId id="2147487158" r:id="rId7"/>
    <p:sldLayoutId id="2147487159" r:id="rId8"/>
    <p:sldLayoutId id="2147487160" r:id="rId9"/>
    <p:sldLayoutId id="2147487161" r:id="rId10"/>
    <p:sldLayoutId id="2147487162" r:id="rId11"/>
  </p:sldLayoutIdLst>
  <p:txStyles>
    <p:title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2" indent="-259072" algn="l" defTabSz="1036290"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7" indent="-259072" algn="l" defTabSz="1036290"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vanmeursenergy.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FF5050E-D3F7-ABD5-960D-32A7B329C0E1}"/>
              </a:ext>
            </a:extLst>
          </p:cNvPr>
          <p:cNvSpPr/>
          <p:nvPr/>
        </p:nvSpPr>
        <p:spPr>
          <a:xfrm>
            <a:off x="180886" y="141529"/>
            <a:ext cx="13455830" cy="7496093"/>
          </a:xfrm>
          <a:prstGeom prst="rect">
            <a:avLst/>
          </a:prstGeom>
          <a:solidFill>
            <a:srgbClr val="FFF2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7" name="Rectangle: Rounded Corners 6">
            <a:extLst>
              <a:ext uri="{FF2B5EF4-FFF2-40B4-BE49-F238E27FC236}">
                <a16:creationId xmlns:a16="http://schemas.microsoft.com/office/drawing/2014/main" id="{0AA50B4A-A89C-9DB3-D378-30F1D5A1FD44}"/>
              </a:ext>
            </a:extLst>
          </p:cNvPr>
          <p:cNvSpPr/>
          <p:nvPr/>
        </p:nvSpPr>
        <p:spPr>
          <a:xfrm>
            <a:off x="1984819" y="2877201"/>
            <a:ext cx="9847963" cy="92145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80"/>
              </a:spcBef>
            </a:pPr>
            <a:r>
              <a:rPr lang="en-US" sz="2400" b="1">
                <a:solidFill>
                  <a:srgbClr val="C00000"/>
                </a:solidFill>
                <a:latin typeface="Tenorite" panose="00000500000000000000" pitchFamily="2" charset="0"/>
                <a:cs typeface="Prompt" panose="00000500000000000000" pitchFamily="2" charset="-34"/>
              </a:rPr>
              <a:t>Wednesday, 7 August 2024 at 14:00-15:00 hrs.</a:t>
            </a:r>
            <a:endParaRPr lang="th-TH" sz="2400" b="1">
              <a:solidFill>
                <a:srgbClr val="C00000"/>
              </a:solidFill>
              <a:latin typeface="Tenorite" panose="00000500000000000000" pitchFamily="2" charset="0"/>
              <a:cs typeface="Prompt" panose="00000500000000000000" pitchFamily="2" charset="-34"/>
            </a:endParaRPr>
          </a:p>
          <a:p>
            <a:pPr algn="ctr">
              <a:spcBef>
                <a:spcPts val="680"/>
              </a:spcBef>
            </a:pPr>
            <a:r>
              <a:rPr lang="en-US" sz="2400">
                <a:solidFill>
                  <a:srgbClr val="C00000"/>
                </a:solidFill>
                <a:latin typeface="Tenorite" panose="00000500000000000000" pitchFamily="2" charset="0"/>
                <a:cs typeface="Prompt" panose="00000500000000000000" pitchFamily="2" charset="-34"/>
              </a:rPr>
              <a:t>PTT Auditorium, 2</a:t>
            </a:r>
            <a:r>
              <a:rPr lang="en-US" sz="2400" baseline="30000">
                <a:solidFill>
                  <a:srgbClr val="C00000"/>
                </a:solidFill>
                <a:latin typeface="Tenorite" panose="00000500000000000000" pitchFamily="2" charset="0"/>
                <a:cs typeface="Prompt" panose="00000500000000000000" pitchFamily="2" charset="-34"/>
              </a:rPr>
              <a:t>nd</a:t>
            </a:r>
            <a:r>
              <a:rPr lang="th-TH" sz="2400">
                <a:solidFill>
                  <a:srgbClr val="C00000"/>
                </a:solidFill>
                <a:latin typeface="Tenorite" panose="00000500000000000000" pitchFamily="2" charset="0"/>
                <a:cs typeface="Prompt" panose="00000500000000000000" pitchFamily="2" charset="-34"/>
              </a:rPr>
              <a:t> </a:t>
            </a:r>
            <a:r>
              <a:rPr lang="en-US" sz="2400">
                <a:solidFill>
                  <a:srgbClr val="C00000"/>
                </a:solidFill>
                <a:latin typeface="Tenorite" panose="00000500000000000000" pitchFamily="2" charset="0"/>
                <a:cs typeface="Prompt" panose="00000500000000000000" pitchFamily="2" charset="-34"/>
              </a:rPr>
              <a:t>Floor, PTT Building 1, </a:t>
            </a:r>
            <a:r>
              <a:rPr lang="en-US" sz="2400" err="1">
                <a:solidFill>
                  <a:srgbClr val="C00000"/>
                </a:solidFill>
                <a:latin typeface="Tenorite" panose="00000500000000000000" pitchFamily="2" charset="0"/>
                <a:cs typeface="Prompt" panose="00000500000000000000" pitchFamily="2" charset="-34"/>
              </a:rPr>
              <a:t>Vibhavadi</a:t>
            </a:r>
            <a:r>
              <a:rPr lang="en-US" sz="2400">
                <a:solidFill>
                  <a:srgbClr val="C00000"/>
                </a:solidFill>
                <a:latin typeface="Tenorite" panose="00000500000000000000" pitchFamily="2" charset="0"/>
                <a:cs typeface="Prompt" panose="00000500000000000000" pitchFamily="2" charset="-34"/>
              </a:rPr>
              <a:t> </a:t>
            </a:r>
            <a:r>
              <a:rPr lang="en-US" sz="2400" err="1">
                <a:solidFill>
                  <a:srgbClr val="C00000"/>
                </a:solidFill>
                <a:latin typeface="Tenorite" panose="00000500000000000000" pitchFamily="2" charset="0"/>
                <a:cs typeface="Prompt" panose="00000500000000000000" pitchFamily="2" charset="-34"/>
              </a:rPr>
              <a:t>Rangsit</a:t>
            </a:r>
            <a:r>
              <a:rPr lang="en-US" sz="2400">
                <a:solidFill>
                  <a:srgbClr val="C00000"/>
                </a:solidFill>
                <a:latin typeface="Tenorite" panose="00000500000000000000" pitchFamily="2" charset="0"/>
                <a:cs typeface="Prompt" panose="00000500000000000000" pitchFamily="2" charset="-34"/>
              </a:rPr>
              <a:t> Road</a:t>
            </a:r>
          </a:p>
        </p:txBody>
      </p:sp>
      <p:sp>
        <p:nvSpPr>
          <p:cNvPr id="3" name="TextBox 2">
            <a:extLst>
              <a:ext uri="{FF2B5EF4-FFF2-40B4-BE49-F238E27FC236}">
                <a16:creationId xmlns:a16="http://schemas.microsoft.com/office/drawing/2014/main" id="{2A25710E-E4F5-DEF4-2383-FB1E4B2F3F25}"/>
              </a:ext>
            </a:extLst>
          </p:cNvPr>
          <p:cNvSpPr txBox="1"/>
          <p:nvPr/>
        </p:nvSpPr>
        <p:spPr>
          <a:xfrm>
            <a:off x="180885" y="639804"/>
            <a:ext cx="13496379" cy="1719510"/>
          </a:xfrm>
          <a:prstGeom prst="rect">
            <a:avLst/>
          </a:prstGeom>
          <a:noFill/>
        </p:spPr>
        <p:txBody>
          <a:bodyPr wrap="square">
            <a:spAutoFit/>
          </a:bodyPr>
          <a:lstStyle/>
          <a:p>
            <a:pPr>
              <a:spcAft>
                <a:spcPts val="1360"/>
              </a:spcAft>
            </a:pPr>
            <a:r>
              <a:rPr lang="en-US" sz="4533" b="1" spc="-11">
                <a:ln w="6350">
                  <a:noFill/>
                </a:ln>
                <a:solidFill>
                  <a:srgbClr val="0036A2"/>
                </a:solidFill>
                <a:latin typeface="Tenorite" panose="00000500000000000000" pitchFamily="2" charset="0"/>
                <a:ea typeface="ADLaM Display" panose="020F0502020204030204" pitchFamily="2" charset="0"/>
                <a:cs typeface="ADLaM Display" panose="020F0502020204030204" pitchFamily="2" charset="0"/>
              </a:rPr>
              <a:t>THAILAND IV </a:t>
            </a:r>
            <a:r>
              <a:rPr lang="en-US" sz="3287" b="1" spc="-11">
                <a:solidFill>
                  <a:srgbClr val="0036A2"/>
                </a:solidFill>
                <a:latin typeface="Tenorite" panose="00000500000000000000" pitchFamily="2" charset="0"/>
                <a:cs typeface="Levenim MT" panose="02010502060101010101" pitchFamily="2" charset="-79"/>
              </a:rPr>
              <a:t>– is it time to revise the Thai Petroleum Act </a:t>
            </a:r>
            <a:br>
              <a:rPr lang="th-TH" sz="3287" b="1" spc="-11">
                <a:solidFill>
                  <a:srgbClr val="0036A2"/>
                </a:solidFill>
                <a:latin typeface="Tenorite" panose="00000500000000000000" pitchFamily="2" charset="0"/>
                <a:cs typeface="Levenim MT" panose="02010502060101010101" pitchFamily="2" charset="-79"/>
              </a:rPr>
            </a:br>
            <a:r>
              <a:rPr lang="en-US" sz="3287" b="1" spc="-11">
                <a:solidFill>
                  <a:srgbClr val="0036A2"/>
                </a:solidFill>
                <a:latin typeface="Tenorite" panose="00000500000000000000" pitchFamily="2" charset="0"/>
                <a:cs typeface="Levenim MT" panose="02010502060101010101" pitchFamily="2" charset="-79"/>
              </a:rPr>
              <a:t>to revitalize energy security and support realistic energy transition?</a:t>
            </a:r>
          </a:p>
          <a:p>
            <a:r>
              <a:rPr lang="en-US" sz="1587" spc="-23">
                <a:ln w="9525">
                  <a:noFill/>
                </a:ln>
                <a:solidFill>
                  <a:srgbClr val="004BE2"/>
                </a:solidFill>
                <a:latin typeface="Tenorite" panose="00000500000000000000" pitchFamily="2" charset="0"/>
                <a:cs typeface="Levenim MT" panose="02010502060101010101" pitchFamily="2" charset="-79"/>
              </a:rPr>
              <a:t>A Case for new Thai Petroleum Fiscal Regime for Oil and Gas E&amp;P to manage the country’s energy security risks and provide for an effective energy transition</a:t>
            </a:r>
          </a:p>
        </p:txBody>
      </p:sp>
      <p:sp>
        <p:nvSpPr>
          <p:cNvPr id="4" name="TextBox 3">
            <a:extLst>
              <a:ext uri="{FF2B5EF4-FFF2-40B4-BE49-F238E27FC236}">
                <a16:creationId xmlns:a16="http://schemas.microsoft.com/office/drawing/2014/main" id="{A7AEA29A-D541-481F-C3CB-59AC26939D91}"/>
              </a:ext>
            </a:extLst>
          </p:cNvPr>
          <p:cNvSpPr txBox="1"/>
          <p:nvPr/>
        </p:nvSpPr>
        <p:spPr>
          <a:xfrm>
            <a:off x="296857" y="286670"/>
            <a:ext cx="1784888" cy="333708"/>
          </a:xfrm>
          <a:prstGeom prst="roundRect">
            <a:avLst/>
          </a:prstGeom>
          <a:solidFill>
            <a:srgbClr val="356DDD"/>
          </a:solidFill>
        </p:spPr>
        <p:txBody>
          <a:bodyPr wrap="none" rtlCol="0">
            <a:spAutoFit/>
          </a:bodyPr>
          <a:lstStyle/>
          <a:p>
            <a:r>
              <a:rPr lang="en-US" sz="1360">
                <a:solidFill>
                  <a:schemeClr val="bg1"/>
                </a:solidFill>
                <a:latin typeface="Tenorite" panose="00000500000000000000" pitchFamily="2" charset="0"/>
              </a:rPr>
              <a:t>  PTIT Public Lecture:</a:t>
            </a:r>
          </a:p>
        </p:txBody>
      </p:sp>
      <p:pic>
        <p:nvPicPr>
          <p:cNvPr id="12" name="Picture 11">
            <a:extLst>
              <a:ext uri="{FF2B5EF4-FFF2-40B4-BE49-F238E27FC236}">
                <a16:creationId xmlns:a16="http://schemas.microsoft.com/office/drawing/2014/main" id="{102975B2-4508-05CB-52E4-87EF01E91763}"/>
              </a:ext>
            </a:extLst>
          </p:cNvPr>
          <p:cNvPicPr>
            <a:picLocks noChangeAspect="1"/>
          </p:cNvPicPr>
          <p:nvPr/>
        </p:nvPicPr>
        <p:blipFill>
          <a:blip r:embed="rId3"/>
          <a:stretch>
            <a:fillRect/>
          </a:stretch>
        </p:blipFill>
        <p:spPr>
          <a:xfrm>
            <a:off x="570922" y="3035115"/>
            <a:ext cx="1678626" cy="1527082"/>
          </a:xfrm>
          <a:prstGeom prst="rect">
            <a:avLst/>
          </a:prstGeom>
        </p:spPr>
      </p:pic>
      <p:grpSp>
        <p:nvGrpSpPr>
          <p:cNvPr id="6" name="Group 5">
            <a:extLst>
              <a:ext uri="{FF2B5EF4-FFF2-40B4-BE49-F238E27FC236}">
                <a16:creationId xmlns:a16="http://schemas.microsoft.com/office/drawing/2014/main" id="{0CF43268-F6E2-2920-62C3-49CA6477822D}"/>
              </a:ext>
            </a:extLst>
          </p:cNvPr>
          <p:cNvGrpSpPr/>
          <p:nvPr/>
        </p:nvGrpSpPr>
        <p:grpSpPr>
          <a:xfrm>
            <a:off x="12073771" y="141529"/>
            <a:ext cx="1302792" cy="1133815"/>
            <a:chOff x="1816139" y="2507586"/>
            <a:chExt cx="1302792" cy="1133815"/>
          </a:xfrm>
        </p:grpSpPr>
        <p:pic>
          <p:nvPicPr>
            <p:cNvPr id="14" name="Picture 6" descr="Eco light">
              <a:extLst>
                <a:ext uri="{FF2B5EF4-FFF2-40B4-BE49-F238E27FC236}">
                  <a16:creationId xmlns:a16="http://schemas.microsoft.com/office/drawing/2014/main" id="{C9D69FBC-9D14-8C0B-4753-61041BCC0C1B}"/>
                </a:ext>
              </a:extLst>
            </p:cNvPr>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rot="20532296">
              <a:off x="1816139" y="3142638"/>
              <a:ext cx="498763" cy="49876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a:extLst>
                <a:ext uri="{FF2B5EF4-FFF2-40B4-BE49-F238E27FC236}">
                  <a16:creationId xmlns:a16="http://schemas.microsoft.com/office/drawing/2014/main" id="{BA087764-81E4-B785-1384-FE2044E4FD06}"/>
                </a:ext>
              </a:extLst>
            </p:cNvPr>
            <p:cNvPicPr>
              <a:picLocks noChangeAspect="1"/>
            </p:cNvPicPr>
            <p:nvPr/>
          </p:nvPicPr>
          <p:blipFill>
            <a:blip r:embed="rId5"/>
            <a:stretch>
              <a:fillRect/>
            </a:stretch>
          </p:blipFill>
          <p:spPr>
            <a:xfrm>
              <a:off x="2304527" y="2507586"/>
              <a:ext cx="814404" cy="814404"/>
            </a:xfrm>
            <a:prstGeom prst="rect">
              <a:avLst/>
            </a:prstGeom>
          </p:spPr>
        </p:pic>
      </p:grpSp>
      <p:sp>
        <p:nvSpPr>
          <p:cNvPr id="5" name="TextBox 4">
            <a:extLst>
              <a:ext uri="{FF2B5EF4-FFF2-40B4-BE49-F238E27FC236}">
                <a16:creationId xmlns:a16="http://schemas.microsoft.com/office/drawing/2014/main" id="{77FF6002-70A7-351A-7992-170A93D19ACC}"/>
              </a:ext>
            </a:extLst>
          </p:cNvPr>
          <p:cNvSpPr txBox="1"/>
          <p:nvPr/>
        </p:nvSpPr>
        <p:spPr>
          <a:xfrm>
            <a:off x="3396727" y="4540480"/>
            <a:ext cx="6944060" cy="2764090"/>
          </a:xfrm>
          <a:prstGeom prst="rect">
            <a:avLst/>
          </a:prstGeom>
          <a:noFill/>
        </p:spPr>
        <p:txBody>
          <a:bodyPr wrap="square">
            <a:spAutoFit/>
          </a:bodyPr>
          <a:lstStyle/>
          <a:p>
            <a:pPr algn="ctr" eaLnBrk="1" hangingPunct="1">
              <a:spcBef>
                <a:spcPct val="50000"/>
              </a:spcBef>
            </a:pPr>
            <a:r>
              <a:rPr lang="en-US" altLang="en-US" sz="2400" b="1">
                <a:solidFill>
                  <a:srgbClr val="002060"/>
                </a:solidFill>
                <a:latin typeface="Tenorite" panose="00000500000000000000" pitchFamily="2" charset="0"/>
              </a:rPr>
              <a:t>by</a:t>
            </a:r>
          </a:p>
          <a:p>
            <a:pPr algn="ctr" eaLnBrk="1" hangingPunct="1">
              <a:spcBef>
                <a:spcPct val="50000"/>
              </a:spcBef>
            </a:pPr>
            <a:r>
              <a:rPr lang="en-US" altLang="en-US" sz="2400" b="1">
                <a:solidFill>
                  <a:srgbClr val="002060"/>
                </a:solidFill>
                <a:latin typeface="Tenorite" panose="00000500000000000000" pitchFamily="2" charset="0"/>
              </a:rPr>
              <a:t>Dr. Pedro van </a:t>
            </a:r>
            <a:r>
              <a:rPr lang="en-US" altLang="en-US" sz="2400" b="1" err="1">
                <a:solidFill>
                  <a:srgbClr val="002060"/>
                </a:solidFill>
                <a:latin typeface="Tenorite" panose="00000500000000000000" pitchFamily="2" charset="0"/>
              </a:rPr>
              <a:t>Meurs</a:t>
            </a:r>
            <a:endParaRPr lang="en-US" altLang="en-US" sz="2400" b="1">
              <a:solidFill>
                <a:srgbClr val="002060"/>
              </a:solidFill>
              <a:latin typeface="Tenorite" panose="00000500000000000000" pitchFamily="2" charset="0"/>
            </a:endParaRPr>
          </a:p>
          <a:p>
            <a:pPr algn="ctr" eaLnBrk="1" hangingPunct="1">
              <a:lnSpc>
                <a:spcPct val="50000"/>
              </a:lnSpc>
              <a:spcBef>
                <a:spcPct val="50000"/>
              </a:spcBef>
            </a:pPr>
            <a:r>
              <a:rPr lang="en-US" altLang="en-US" sz="2400" b="1">
                <a:solidFill>
                  <a:srgbClr val="002060"/>
                </a:solidFill>
                <a:latin typeface="Tenorite" panose="00000500000000000000" pitchFamily="2" charset="0"/>
              </a:rPr>
              <a:t>VAN MEURS ENERGY (VME)</a:t>
            </a:r>
          </a:p>
          <a:p>
            <a:pPr algn="ctr" eaLnBrk="1" hangingPunct="1">
              <a:lnSpc>
                <a:spcPct val="50000"/>
              </a:lnSpc>
              <a:spcBef>
                <a:spcPct val="50000"/>
              </a:spcBef>
            </a:pPr>
            <a:r>
              <a:rPr lang="en-US" altLang="en-US" sz="2400" b="1">
                <a:solidFill>
                  <a:srgbClr val="002060"/>
                </a:solidFill>
                <a:latin typeface="Tenorite" panose="00000500000000000000" pitchFamily="2" charset="0"/>
              </a:rPr>
              <a:t>Panama City, Panama</a:t>
            </a:r>
          </a:p>
          <a:p>
            <a:pPr algn="ctr" eaLnBrk="1" hangingPunct="1">
              <a:lnSpc>
                <a:spcPct val="50000"/>
              </a:lnSpc>
              <a:spcBef>
                <a:spcPct val="50000"/>
              </a:spcBef>
            </a:pPr>
            <a:endParaRPr lang="en-US" altLang="en-US" sz="2400" b="1">
              <a:solidFill>
                <a:srgbClr val="002060"/>
              </a:solidFill>
              <a:latin typeface="Tenorite" panose="00000500000000000000" pitchFamily="2" charset="0"/>
            </a:endParaRPr>
          </a:p>
          <a:p>
            <a:pPr algn="ctr" eaLnBrk="1" hangingPunct="1">
              <a:lnSpc>
                <a:spcPct val="50000"/>
              </a:lnSpc>
              <a:spcBef>
                <a:spcPct val="50000"/>
              </a:spcBef>
            </a:pPr>
            <a:r>
              <a:rPr lang="en-US" altLang="en-US" sz="2000">
                <a:solidFill>
                  <a:srgbClr val="002060"/>
                </a:solidFill>
                <a:latin typeface="Tenorite" panose="00000500000000000000" pitchFamily="2" charset="0"/>
              </a:rPr>
              <a:t>e-mail: info@vanmeursenergy.com</a:t>
            </a:r>
          </a:p>
          <a:p>
            <a:pPr algn="ctr" eaLnBrk="1" hangingPunct="1">
              <a:lnSpc>
                <a:spcPct val="50000"/>
              </a:lnSpc>
              <a:spcBef>
                <a:spcPct val="50000"/>
              </a:spcBef>
            </a:pPr>
            <a:r>
              <a:rPr lang="en-US" altLang="en-US" sz="2000">
                <a:solidFill>
                  <a:srgbClr val="002060"/>
                </a:solidFill>
                <a:latin typeface="Tenorite" panose="00000500000000000000" pitchFamily="2" charset="0"/>
              </a:rPr>
              <a:t>website: vanmeursenergy.com</a:t>
            </a:r>
          </a:p>
        </p:txBody>
      </p:sp>
    </p:spTree>
    <p:extLst>
      <p:ext uri="{BB962C8B-B14F-4D97-AF65-F5344CB8AC3E}">
        <p14:creationId xmlns:p14="http://schemas.microsoft.com/office/powerpoint/2010/main" val="608434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E86932D9-F343-C786-9FC2-A78CCA7F1BBD}"/>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1001486" y="6436728"/>
            <a:ext cx="11509828" cy="922013"/>
          </a:xfrm>
        </p:spPr>
        <p:txBody>
          <a:bodyPr>
            <a:normAutofit/>
          </a:bodyPr>
          <a:lstStyle/>
          <a:p>
            <a:pPr marL="0" indent="0" eaLnBrk="1" hangingPunct="1">
              <a:buClr>
                <a:schemeClr val="tx1"/>
              </a:buClr>
              <a:buNone/>
            </a:pPr>
            <a:r>
              <a:rPr lang="en-US" altLang="en-US" sz="2800">
                <a:cs typeface="Times New Roman" panose="02020603050405020304" pitchFamily="18" charset="0"/>
              </a:rPr>
              <a:t>VME 2070 NetZero forecast contemplates by 2070 a significant gas industry </a:t>
            </a:r>
            <a:br>
              <a:rPr lang="en-US" altLang="en-US" sz="2800">
                <a:cs typeface="Times New Roman" panose="02020603050405020304" pitchFamily="18" charset="0"/>
              </a:rPr>
            </a:br>
            <a:r>
              <a:rPr lang="en-US" altLang="en-US" sz="2800">
                <a:cs typeface="Times New Roman" panose="02020603050405020304" pitchFamily="18" charset="0"/>
              </a:rPr>
              <a:t>of 56 </a:t>
            </a:r>
            <a:r>
              <a:rPr lang="en-US" altLang="en-US" sz="2800" err="1">
                <a:cs typeface="Times New Roman" panose="02020603050405020304" pitchFamily="18" charset="0"/>
              </a:rPr>
              <a:t>Tcf</a:t>
            </a:r>
            <a:r>
              <a:rPr lang="en-US" altLang="en-US" sz="2800">
                <a:cs typeface="Times New Roman" panose="02020603050405020304" pitchFamily="18" charset="0"/>
              </a:rPr>
              <a:t>/year, producing natural gas subject to CCS and other abated gas.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157255" y="8596746"/>
            <a:ext cx="526874"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10</a:t>
            </a:fld>
            <a:r>
              <a:rPr lang="en-US" altLang="en-US" sz="2198">
                <a:latin typeface="Times New Roman" panose="02020603050405020304" pitchFamily="18" charset="0"/>
              </a:rPr>
              <a:t> </a:t>
            </a:r>
          </a:p>
        </p:txBody>
      </p:sp>
      <p:pic>
        <p:nvPicPr>
          <p:cNvPr id="3" name="Picture 2">
            <a:extLst>
              <a:ext uri="{FF2B5EF4-FFF2-40B4-BE49-F238E27FC236}">
                <a16:creationId xmlns:a16="http://schemas.microsoft.com/office/drawing/2014/main" id="{48453B78-217D-AC18-6508-24E62ADD105A}"/>
              </a:ext>
            </a:extLst>
          </p:cNvPr>
          <p:cNvPicPr>
            <a:picLocks noChangeAspect="1"/>
          </p:cNvPicPr>
          <p:nvPr/>
        </p:nvPicPr>
        <p:blipFill>
          <a:blip r:embed="rId3"/>
          <a:stretch>
            <a:fillRect/>
          </a:stretch>
        </p:blipFill>
        <p:spPr>
          <a:xfrm>
            <a:off x="3366675" y="1670790"/>
            <a:ext cx="7170698" cy="4309096"/>
          </a:xfrm>
          <a:prstGeom prst="rect">
            <a:avLst/>
          </a:prstGeom>
        </p:spPr>
      </p:pic>
    </p:spTree>
    <p:extLst>
      <p:ext uri="{BB962C8B-B14F-4D97-AF65-F5344CB8AC3E}">
        <p14:creationId xmlns:p14="http://schemas.microsoft.com/office/powerpoint/2010/main" val="3499475901"/>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2114378" y="2537251"/>
            <a:ext cx="10469508" cy="3195892"/>
          </a:xfrm>
        </p:spPr>
        <p:txBody>
          <a:bodyPr>
            <a:noAutofit/>
          </a:bodyPr>
          <a:lstStyle/>
          <a:p>
            <a:pPr marL="465138" indent="-465138" eaLnBrk="1" hangingPunct="1">
              <a:buClr>
                <a:srgbClr val="002060"/>
              </a:buClr>
              <a:buFont typeface="Wingdings" panose="05000000000000000000" pitchFamily="2" charset="2"/>
              <a:buChar char="§"/>
              <a:defRPr/>
            </a:pPr>
            <a:r>
              <a:rPr lang="en-US" altLang="en-US" sz="3500">
                <a:cs typeface="Times New Roman" panose="02020603050405020304" pitchFamily="18" charset="0"/>
              </a:rPr>
              <a:t>What are the perspectives for Thailand?</a:t>
            </a:r>
          </a:p>
          <a:p>
            <a:pPr marL="465138" indent="-465138" eaLnBrk="1" hangingPunct="1">
              <a:buClr>
                <a:srgbClr val="002060"/>
              </a:buClr>
              <a:buFont typeface="Wingdings" panose="05000000000000000000" pitchFamily="2" charset="2"/>
              <a:buChar char="§"/>
              <a:defRPr/>
            </a:pPr>
            <a:endParaRPr lang="en-US" altLang="en-US" sz="3500">
              <a:cs typeface="Times New Roman" panose="02020603050405020304" pitchFamily="18" charset="0"/>
            </a:endParaRPr>
          </a:p>
          <a:p>
            <a:pPr marL="465138" indent="-465138" eaLnBrk="1" hangingPunct="1">
              <a:buClr>
                <a:srgbClr val="002060"/>
              </a:buClr>
              <a:buFont typeface="Wingdings" panose="05000000000000000000" pitchFamily="2" charset="2"/>
              <a:buChar char="§"/>
              <a:defRPr/>
            </a:pPr>
            <a:r>
              <a:rPr lang="en-US" altLang="en-US" sz="3500">
                <a:cs typeface="Times New Roman" panose="02020603050405020304" pitchFamily="18" charset="0"/>
              </a:rPr>
              <a:t>The goal of Thailand is to be carbon neutral by 2050.</a:t>
            </a:r>
          </a:p>
          <a:p>
            <a:pPr marL="465138" indent="-465138" eaLnBrk="1" hangingPunct="1">
              <a:buClr>
                <a:srgbClr val="002060"/>
              </a:buClr>
              <a:buFont typeface="Wingdings" panose="05000000000000000000" pitchFamily="2" charset="2"/>
              <a:buChar char="§"/>
              <a:defRPr/>
            </a:pPr>
            <a:endParaRPr lang="en-US" altLang="en-US" sz="3500">
              <a:cs typeface="Times New Roman" panose="02020603050405020304" pitchFamily="18" charset="0"/>
            </a:endParaRPr>
          </a:p>
          <a:p>
            <a:pPr marL="465138" indent="-465138" eaLnBrk="1" hangingPunct="1">
              <a:buClr>
                <a:srgbClr val="002060"/>
              </a:buClr>
              <a:buFont typeface="Wingdings" panose="05000000000000000000" pitchFamily="2" charset="2"/>
              <a:buChar char="§"/>
              <a:defRPr/>
            </a:pPr>
            <a:r>
              <a:rPr lang="en-US" altLang="en-US" sz="3500">
                <a:cs typeface="Times New Roman" panose="02020603050405020304" pitchFamily="18" charset="0"/>
              </a:rPr>
              <a:t>Can this be achieved? </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11</a:t>
            </a:fld>
            <a:r>
              <a:rPr lang="en-US" altLang="en-US" sz="2198">
                <a:latin typeface="Times New Roman" panose="02020603050405020304" pitchFamily="18" charset="0"/>
              </a:rPr>
              <a:t> </a:t>
            </a:r>
          </a:p>
        </p:txBody>
      </p:sp>
      <p:sp>
        <p:nvSpPr>
          <p:cNvPr id="2" name="Rectangle 4">
            <a:extLst>
              <a:ext uri="{FF2B5EF4-FFF2-40B4-BE49-F238E27FC236}">
                <a16:creationId xmlns:a16="http://schemas.microsoft.com/office/drawing/2014/main" id="{5DC52A38-5D96-7AB5-26E6-5E84B3B75459}"/>
              </a:ext>
            </a:extLst>
          </p:cNvPr>
          <p:cNvSpPr txBox="1">
            <a:spLocks/>
          </p:cNvSpPr>
          <p:nvPr/>
        </p:nvSpPr>
        <p:spPr>
          <a:xfrm>
            <a:off x="1" y="348062"/>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mn-lt"/>
                <a:ea typeface="+mn-ea"/>
                <a:cs typeface="Times New Roman" panose="02020603050405020304" pitchFamily="18" charset="0"/>
              </a:rPr>
              <a:t>NET ZERO BY 2070</a:t>
            </a:r>
          </a:p>
          <a:p>
            <a:pPr algn="ctr">
              <a:spcBef>
                <a:spcPts val="600"/>
              </a:spcBef>
              <a:defRPr/>
            </a:pPr>
            <a:r>
              <a:rPr lang="en-US" altLang="en-US" sz="4000" b="1">
                <a:solidFill>
                  <a:srgbClr val="002060"/>
                </a:solidFill>
                <a:latin typeface="Calibri body"/>
                <a:ea typeface="+mn-ea"/>
                <a:cs typeface="Times New Roman" panose="02020603050405020304" pitchFamily="18" charset="0"/>
              </a:rPr>
              <a:t>Thailand</a:t>
            </a:r>
            <a:endParaRPr lang="en-US" altLang="en-US" sz="4000" b="1">
              <a:solidFill>
                <a:srgbClr val="002060"/>
              </a:solidFill>
              <a:latin typeface="Calibri body"/>
            </a:endParaRPr>
          </a:p>
        </p:txBody>
      </p:sp>
    </p:spTree>
    <p:extLst>
      <p:ext uri="{BB962C8B-B14F-4D97-AF65-F5344CB8AC3E}">
        <p14:creationId xmlns:p14="http://schemas.microsoft.com/office/powerpoint/2010/main" val="264939271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74" name="Rectangle 4">
            <a:extLst>
              <a:ext uri="{FF2B5EF4-FFF2-40B4-BE49-F238E27FC236}">
                <a16:creationId xmlns:a16="http://schemas.microsoft.com/office/drawing/2014/main" id="{28042DF2-F2C9-A46C-66B1-1A174CD91514}"/>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404653" y="6152881"/>
            <a:ext cx="13058134" cy="1272968"/>
          </a:xfrm>
        </p:spPr>
        <p:txBody>
          <a:bodyPr>
            <a:noAutofit/>
          </a:bodyPr>
          <a:lstStyle/>
          <a:p>
            <a:pPr marL="0" indent="0" eaLnBrk="1" hangingPunct="1">
              <a:buClr>
                <a:schemeClr val="tx1"/>
              </a:buClr>
              <a:buNone/>
            </a:pPr>
            <a:r>
              <a:rPr lang="en-US" altLang="en-US" sz="2500">
                <a:cs typeface="Times New Roman" panose="02020603050405020304" pitchFamily="18" charset="0"/>
              </a:rPr>
              <a:t>Thailand generates only 18% of its power from renewable resources.  This compares unfavorably </a:t>
            </a:r>
            <a:br>
              <a:rPr lang="en-US" altLang="en-US" sz="2500">
                <a:cs typeface="Times New Roman" panose="02020603050405020304" pitchFamily="18" charset="0"/>
              </a:rPr>
            </a:br>
            <a:r>
              <a:rPr lang="en-US" altLang="en-US" sz="2500">
                <a:cs typeface="Times New Roman" panose="02020603050405020304" pitchFamily="18" charset="0"/>
              </a:rPr>
              <a:t>to many other countries.</a:t>
            </a:r>
          </a:p>
          <a:p>
            <a:pPr marL="0" indent="0" eaLnBrk="1" hangingPunct="1">
              <a:buClr>
                <a:schemeClr val="tx1"/>
              </a:buClr>
              <a:buNone/>
            </a:pPr>
            <a:r>
              <a:rPr lang="en-US" altLang="en-US" sz="2500">
                <a:cs typeface="Times New Roman" panose="02020603050405020304" pitchFamily="18" charset="0"/>
              </a:rPr>
              <a:t>The VME analysis includes all countries with more than 40 million people. </a:t>
            </a:r>
          </a:p>
          <a:p>
            <a:pPr marL="0" indent="0" eaLnBrk="1" hangingPunct="1">
              <a:buClr>
                <a:schemeClr val="tx1"/>
              </a:buClr>
              <a:buNone/>
            </a:pPr>
            <a:endParaRPr lang="en-US" altLang="en-US" sz="2500">
              <a:cs typeface="Times New Roman" panose="02020603050405020304" pitchFamily="18" charset="0"/>
            </a:endParaRPr>
          </a:p>
          <a:p>
            <a:pPr marL="0" indent="0" eaLnBrk="1" hangingPunct="1">
              <a:buClr>
                <a:schemeClr val="tx1"/>
              </a:buClr>
              <a:buNone/>
            </a:pPr>
            <a:r>
              <a:rPr lang="en-US" altLang="en-US" sz="2500">
                <a:cs typeface="Times New Roman" panose="02020603050405020304" pitchFamily="18" charset="0"/>
              </a:rPr>
              <a:t>  </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12</a:t>
            </a:fld>
            <a:r>
              <a:rPr lang="en-US" altLang="en-US" sz="2198">
                <a:latin typeface="Times New Roman" panose="02020603050405020304" pitchFamily="18" charset="0"/>
              </a:rPr>
              <a:t> </a:t>
            </a:r>
          </a:p>
        </p:txBody>
      </p:sp>
      <p:pic>
        <p:nvPicPr>
          <p:cNvPr id="94214" name="Picture 94213">
            <a:extLst>
              <a:ext uri="{FF2B5EF4-FFF2-40B4-BE49-F238E27FC236}">
                <a16:creationId xmlns:a16="http://schemas.microsoft.com/office/drawing/2014/main" id="{DDB10B06-22D8-70A6-0186-640F68AC6273}"/>
              </a:ext>
            </a:extLst>
          </p:cNvPr>
          <p:cNvPicPr>
            <a:picLocks noChangeAspect="1"/>
          </p:cNvPicPr>
          <p:nvPr/>
        </p:nvPicPr>
        <p:blipFill>
          <a:blip r:embed="rId3"/>
          <a:stretch>
            <a:fillRect/>
          </a:stretch>
        </p:blipFill>
        <p:spPr>
          <a:xfrm>
            <a:off x="367225" y="1862152"/>
            <a:ext cx="13083150" cy="4048095"/>
          </a:xfrm>
          <a:prstGeom prst="rect">
            <a:avLst/>
          </a:prstGeom>
        </p:spPr>
      </p:pic>
    </p:spTree>
    <p:extLst>
      <p:ext uri="{BB962C8B-B14F-4D97-AF65-F5344CB8AC3E}">
        <p14:creationId xmlns:p14="http://schemas.microsoft.com/office/powerpoint/2010/main" val="170207945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C4A5059C-2BD2-80DA-DFB7-4DFFA27E1EE0}"/>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319314" y="6129318"/>
            <a:ext cx="13266433" cy="924540"/>
          </a:xfrm>
        </p:spPr>
        <p:txBody>
          <a:bodyPr>
            <a:noAutofit/>
          </a:bodyPr>
          <a:lstStyle/>
          <a:p>
            <a:pPr marL="0" indent="0" eaLnBrk="1" hangingPunct="1">
              <a:buClr>
                <a:schemeClr val="tx1"/>
              </a:buClr>
              <a:buNone/>
            </a:pPr>
            <a:r>
              <a:rPr lang="en-US" altLang="en-US" sz="3000">
                <a:cs typeface="Times New Roman" panose="02020603050405020304" pitchFamily="18" charset="0"/>
              </a:rPr>
              <a:t>Thailand EV sales are 12% of the car market. This compares favorably to many other countries.</a:t>
            </a: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r>
              <a:rPr lang="en-US" altLang="en-US" sz="3000">
                <a:cs typeface="Times New Roman" panose="02020603050405020304" pitchFamily="18" charset="0"/>
              </a:rPr>
              <a:t> </a:t>
            </a: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r>
              <a:rPr lang="en-US" altLang="en-US" sz="3000">
                <a:cs typeface="Times New Roman" panose="02020603050405020304" pitchFamily="18" charset="0"/>
              </a:rPr>
              <a:t>  </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13</a:t>
            </a:fld>
            <a:r>
              <a:rPr lang="en-US" altLang="en-US" sz="2198">
                <a:latin typeface="Times New Roman" panose="02020603050405020304" pitchFamily="18" charset="0"/>
              </a:rPr>
              <a:t> </a:t>
            </a:r>
          </a:p>
        </p:txBody>
      </p:sp>
      <p:pic>
        <p:nvPicPr>
          <p:cNvPr id="94278" name="Picture 94277">
            <a:extLst>
              <a:ext uri="{FF2B5EF4-FFF2-40B4-BE49-F238E27FC236}">
                <a16:creationId xmlns:a16="http://schemas.microsoft.com/office/drawing/2014/main" id="{B3823039-C85F-22AC-3772-2FAAD12F7115}"/>
              </a:ext>
            </a:extLst>
          </p:cNvPr>
          <p:cNvPicPr>
            <a:picLocks noChangeAspect="1"/>
          </p:cNvPicPr>
          <p:nvPr/>
        </p:nvPicPr>
        <p:blipFill>
          <a:blip r:embed="rId3"/>
          <a:stretch>
            <a:fillRect/>
          </a:stretch>
        </p:blipFill>
        <p:spPr>
          <a:xfrm>
            <a:off x="425142" y="2008469"/>
            <a:ext cx="12967316" cy="3755461"/>
          </a:xfrm>
          <a:prstGeom prst="rect">
            <a:avLst/>
          </a:prstGeom>
        </p:spPr>
      </p:pic>
    </p:spTree>
    <p:extLst>
      <p:ext uri="{BB962C8B-B14F-4D97-AF65-F5344CB8AC3E}">
        <p14:creationId xmlns:p14="http://schemas.microsoft.com/office/powerpoint/2010/main" val="25111157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406400" y="6093565"/>
            <a:ext cx="12975771" cy="1395806"/>
          </a:xfrm>
        </p:spPr>
        <p:txBody>
          <a:bodyPr>
            <a:noAutofit/>
          </a:bodyPr>
          <a:lstStyle/>
          <a:p>
            <a:pPr marL="0" indent="0" algn="thaiDist" eaLnBrk="1" hangingPunct="1">
              <a:buClr>
                <a:schemeClr val="tx1"/>
              </a:buClr>
              <a:buNone/>
            </a:pPr>
            <a:r>
              <a:rPr lang="en-US" altLang="en-US" sz="3000">
                <a:cs typeface="Times New Roman" panose="02020603050405020304" pitchFamily="18" charset="0"/>
              </a:rPr>
              <a:t>Once Thailand has established the carbon tax of 200 Baht/ton, it will be part of </a:t>
            </a:r>
            <a:br>
              <a:rPr lang="th-TH" altLang="en-US" sz="3000">
                <a:cs typeface="Times New Roman" panose="02020603050405020304" pitchFamily="18" charset="0"/>
              </a:rPr>
            </a:br>
            <a:r>
              <a:rPr lang="en-US" altLang="en-US" sz="3000">
                <a:cs typeface="Times New Roman" panose="02020603050405020304" pitchFamily="18" charset="0"/>
              </a:rPr>
              <a:t>a group of nations with a very low carbon tax.  However, it should be noted that most nations do not have a carbon tax or have carbon trading. </a:t>
            </a:r>
          </a:p>
          <a:p>
            <a:pPr marL="0" indent="0" algn="thaiDist" eaLnBrk="1" hangingPunct="1">
              <a:buClr>
                <a:schemeClr val="tx1"/>
              </a:buClr>
              <a:buNone/>
            </a:pPr>
            <a:r>
              <a:rPr lang="en-US" altLang="en-US" sz="3000">
                <a:cs typeface="Times New Roman" panose="02020603050405020304" pitchFamily="18" charset="0"/>
              </a:rPr>
              <a:t>  </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14</a:t>
            </a:fld>
            <a:r>
              <a:rPr lang="en-US" altLang="en-US" sz="2198">
                <a:latin typeface="Times New Roman" panose="02020603050405020304" pitchFamily="18" charset="0"/>
              </a:rPr>
              <a:t> </a:t>
            </a:r>
          </a:p>
        </p:txBody>
      </p:sp>
      <p:sp>
        <p:nvSpPr>
          <p:cNvPr id="7" name="Rectangle 4">
            <a:extLst>
              <a:ext uri="{FF2B5EF4-FFF2-40B4-BE49-F238E27FC236}">
                <a16:creationId xmlns:a16="http://schemas.microsoft.com/office/drawing/2014/main" id="{50EFD874-7197-4614-364B-C03DAE60908B}"/>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pic>
        <p:nvPicPr>
          <p:cNvPr id="94216" name="Picture 94215">
            <a:extLst>
              <a:ext uri="{FF2B5EF4-FFF2-40B4-BE49-F238E27FC236}">
                <a16:creationId xmlns:a16="http://schemas.microsoft.com/office/drawing/2014/main" id="{8A1DCEFD-7E35-8033-47F8-4E0B7F12C83A}"/>
              </a:ext>
            </a:extLst>
          </p:cNvPr>
          <p:cNvPicPr>
            <a:picLocks noChangeAspect="1"/>
          </p:cNvPicPr>
          <p:nvPr/>
        </p:nvPicPr>
        <p:blipFill>
          <a:blip r:embed="rId3"/>
          <a:stretch>
            <a:fillRect/>
          </a:stretch>
        </p:blipFill>
        <p:spPr>
          <a:xfrm>
            <a:off x="586700" y="1788994"/>
            <a:ext cx="12644200" cy="4194412"/>
          </a:xfrm>
          <a:prstGeom prst="rect">
            <a:avLst/>
          </a:prstGeom>
        </p:spPr>
      </p:pic>
    </p:spTree>
    <p:extLst>
      <p:ext uri="{BB962C8B-B14F-4D97-AF65-F5344CB8AC3E}">
        <p14:creationId xmlns:p14="http://schemas.microsoft.com/office/powerpoint/2010/main" val="22065592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609600" y="1637365"/>
            <a:ext cx="12743543" cy="5939091"/>
          </a:xfrm>
        </p:spPr>
        <p:txBody>
          <a:bodyPr>
            <a:noAutofit/>
          </a:bodyPr>
          <a:lstStyle/>
          <a:p>
            <a:pPr marL="0" indent="0" algn="thaiDist" eaLnBrk="1" hangingPunct="1">
              <a:lnSpc>
                <a:spcPct val="110000"/>
              </a:lnSpc>
              <a:spcBef>
                <a:spcPts val="1800"/>
              </a:spcBef>
              <a:buClr>
                <a:schemeClr val="tx1"/>
              </a:buClr>
              <a:buNone/>
              <a:tabLst>
                <a:tab pos="406400" algn="l"/>
              </a:tabLst>
              <a:defRPr/>
            </a:pPr>
            <a:r>
              <a:rPr lang="en-US" altLang="en-US" sz="3000" b="1">
                <a:solidFill>
                  <a:srgbClr val="002060"/>
                </a:solidFill>
                <a:cs typeface="Times New Roman" panose="02020603050405020304" pitchFamily="18" charset="0"/>
              </a:rPr>
              <a:t>-- </a:t>
            </a:r>
            <a:r>
              <a:rPr lang="th-TH" altLang="en-US" sz="3000">
                <a:solidFill>
                  <a:srgbClr val="002060"/>
                </a:solidFill>
                <a:cs typeface="Times New Roman" panose="02020603050405020304" pitchFamily="18" charset="0"/>
              </a:rPr>
              <a:t>	</a:t>
            </a:r>
            <a:r>
              <a:rPr lang="en-US" altLang="en-US" sz="3000">
                <a:cs typeface="Times New Roman" panose="02020603050405020304" pitchFamily="18" charset="0"/>
              </a:rPr>
              <a:t>In addition to promoting EVs, Thailand is taking some other positive</a:t>
            </a:r>
            <a:r>
              <a:rPr lang="th-TH" altLang="en-US" sz="3000">
                <a:cs typeface="Times New Roman" panose="02020603050405020304" pitchFamily="18" charset="0"/>
              </a:rPr>
              <a:t> </a:t>
            </a:r>
            <a:r>
              <a:rPr lang="en-US" altLang="en-US" sz="3000">
                <a:cs typeface="Times New Roman" panose="02020603050405020304" pitchFamily="18" charset="0"/>
              </a:rPr>
              <a:t>steps </a:t>
            </a:r>
            <a:r>
              <a:rPr lang="th-TH" altLang="en-US" sz="3000">
                <a:cs typeface="Times New Roman" panose="02020603050405020304" pitchFamily="18" charset="0"/>
              </a:rPr>
              <a:t>	</a:t>
            </a:r>
            <a:r>
              <a:rPr lang="en-US" altLang="en-US" sz="3000">
                <a:cs typeface="Times New Roman" panose="02020603050405020304" pitchFamily="18" charset="0"/>
              </a:rPr>
              <a:t>towards being carbon neutral by 2050. </a:t>
            </a:r>
          </a:p>
          <a:p>
            <a:pPr marL="0" indent="0" algn="thaiDist" eaLnBrk="1" hangingPunct="1">
              <a:lnSpc>
                <a:spcPct val="110000"/>
              </a:lnSpc>
              <a:spcBef>
                <a:spcPts val="1800"/>
              </a:spcBef>
              <a:buClr>
                <a:schemeClr val="tx1"/>
              </a:buClr>
              <a:buNone/>
              <a:tabLst>
                <a:tab pos="406400" algn="l"/>
              </a:tabLst>
              <a:defRPr/>
            </a:pPr>
            <a:r>
              <a:rPr lang="en-US" altLang="en-US" sz="3000" b="1">
                <a:solidFill>
                  <a:srgbClr val="002060"/>
                </a:solidFill>
                <a:cs typeface="Times New Roman" panose="02020603050405020304" pitchFamily="18" charset="0"/>
              </a:rPr>
              <a:t>--</a:t>
            </a:r>
            <a:r>
              <a:rPr lang="th-TH" altLang="en-US" sz="3000">
                <a:solidFill>
                  <a:srgbClr val="002060"/>
                </a:solidFill>
                <a:cs typeface="Times New Roman" panose="02020603050405020304" pitchFamily="18" charset="0"/>
              </a:rPr>
              <a:t>	</a:t>
            </a:r>
            <a:r>
              <a:rPr lang="en-US" altLang="en-US" sz="3000">
                <a:cs typeface="Times New Roman" panose="02020603050405020304" pitchFamily="18" charset="0"/>
              </a:rPr>
              <a:t>The ERC procurement scheme for 2022 and 2023 so far is for a multitude </a:t>
            </a:r>
            <a:r>
              <a:rPr lang="th-TH" altLang="en-US" sz="3000">
                <a:cs typeface="Times New Roman" panose="02020603050405020304" pitchFamily="18" charset="0"/>
              </a:rPr>
              <a:t>	</a:t>
            </a:r>
            <a:r>
              <a:rPr lang="en-US" altLang="en-US" sz="3000">
                <a:cs typeface="Times New Roman" panose="02020603050405020304" pitchFamily="18" charset="0"/>
              </a:rPr>
              <a:t>of</a:t>
            </a:r>
            <a:r>
              <a:rPr lang="th-TH" altLang="en-US" sz="3000">
                <a:cs typeface="Times New Roman" panose="02020603050405020304" pitchFamily="18" charset="0"/>
              </a:rPr>
              <a:t> </a:t>
            </a:r>
            <a:r>
              <a:rPr lang="en-US" altLang="en-US" sz="3000">
                <a:cs typeface="Times New Roman" panose="02020603050405020304" pitchFamily="18" charset="0"/>
              </a:rPr>
              <a:t>small</a:t>
            </a:r>
            <a:r>
              <a:rPr lang="th-TH" altLang="en-US" sz="3000">
                <a:cs typeface="Times New Roman" panose="02020603050405020304" pitchFamily="18" charset="0"/>
              </a:rPr>
              <a:t> </a:t>
            </a:r>
            <a:r>
              <a:rPr lang="en-US" altLang="en-US" sz="3000">
                <a:cs typeface="Times New Roman" panose="02020603050405020304" pitchFamily="18" charset="0"/>
              </a:rPr>
              <a:t>scale projects of a total of about 12 GW. Under this</a:t>
            </a:r>
            <a:r>
              <a:rPr lang="th-TH" altLang="en-US" sz="3000">
                <a:cs typeface="Times New Roman" panose="02020603050405020304" pitchFamily="18" charset="0"/>
              </a:rPr>
              <a:t> </a:t>
            </a:r>
            <a:r>
              <a:rPr lang="en-US" altLang="en-US" sz="3000">
                <a:cs typeface="Times New Roman" panose="02020603050405020304" pitchFamily="18" charset="0"/>
              </a:rPr>
              <a:t>scheme</a:t>
            </a:r>
            <a:r>
              <a:rPr lang="th-TH" altLang="en-US" sz="3000">
                <a:cs typeface="Times New Roman" panose="02020603050405020304" pitchFamily="18" charset="0"/>
              </a:rPr>
              <a:t> 	</a:t>
            </a:r>
            <a:r>
              <a:rPr lang="en-US" altLang="en-US" sz="3000">
                <a:cs typeface="Times New Roman" panose="02020603050405020304" pitchFamily="18" charset="0"/>
              </a:rPr>
              <a:t>Thailand has created 24 solar plus storage projects of a total of 994 MW, </a:t>
            </a:r>
            <a:br>
              <a:rPr lang="th-TH" altLang="en-US" sz="3000">
                <a:cs typeface="Times New Roman" panose="02020603050405020304" pitchFamily="18" charset="0"/>
              </a:rPr>
            </a:br>
            <a:r>
              <a:rPr lang="th-TH" altLang="en-US" sz="3000">
                <a:cs typeface="Times New Roman" panose="02020603050405020304" pitchFamily="18" charset="0"/>
              </a:rPr>
              <a:t>	</a:t>
            </a:r>
            <a:r>
              <a:rPr lang="en-US" altLang="en-US" sz="3000">
                <a:cs typeface="Times New Roman" panose="02020603050405020304" pitchFamily="18" charset="0"/>
              </a:rPr>
              <a:t>the largest being 49 MW solar plus 136 MWh storage project by</a:t>
            </a:r>
            <a:r>
              <a:rPr lang="th-TH" altLang="en-US" sz="3000">
                <a:cs typeface="Times New Roman" panose="02020603050405020304" pitchFamily="18" charset="0"/>
              </a:rPr>
              <a:t> </a:t>
            </a:r>
            <a:r>
              <a:rPr lang="en-US" altLang="en-US" sz="3000" err="1">
                <a:cs typeface="Times New Roman" panose="02020603050405020304" pitchFamily="18" charset="0"/>
              </a:rPr>
              <a:t>Sungrow</a:t>
            </a:r>
            <a:r>
              <a:rPr lang="th-TH" altLang="en-US" sz="3000">
                <a:cs typeface="Times New Roman" panose="02020603050405020304" pitchFamily="18" charset="0"/>
              </a:rPr>
              <a:t> 	</a:t>
            </a:r>
            <a:r>
              <a:rPr lang="en-US" altLang="en-US" sz="3000">
                <a:cs typeface="Times New Roman" panose="02020603050405020304" pitchFamily="18" charset="0"/>
              </a:rPr>
              <a:t>at 2.83 Baht/kWh in Sa </a:t>
            </a:r>
            <a:r>
              <a:rPr lang="en-US" altLang="en-US" sz="3000" err="1">
                <a:cs typeface="Times New Roman" panose="02020603050405020304" pitchFamily="18" charset="0"/>
              </a:rPr>
              <a:t>Kaeo</a:t>
            </a:r>
            <a:r>
              <a:rPr lang="en-US" altLang="en-US" sz="3000">
                <a:cs typeface="Times New Roman" panose="02020603050405020304" pitchFamily="18" charset="0"/>
              </a:rPr>
              <a:t> province. This will have a positive impact. </a:t>
            </a:r>
          </a:p>
          <a:p>
            <a:pPr marL="0" indent="0" algn="thaiDist" eaLnBrk="1" hangingPunct="1">
              <a:lnSpc>
                <a:spcPct val="110000"/>
              </a:lnSpc>
              <a:spcBef>
                <a:spcPts val="1800"/>
              </a:spcBef>
              <a:buClr>
                <a:schemeClr val="tx1"/>
              </a:buClr>
              <a:buNone/>
              <a:tabLst>
                <a:tab pos="406400" algn="l"/>
              </a:tabLst>
              <a:defRPr/>
            </a:pPr>
            <a:r>
              <a:rPr lang="en-US" altLang="en-US" sz="3000" b="1">
                <a:solidFill>
                  <a:srgbClr val="002060"/>
                </a:solidFill>
                <a:cs typeface="Times New Roman" panose="02020603050405020304" pitchFamily="18" charset="0"/>
              </a:rPr>
              <a:t>--</a:t>
            </a:r>
            <a:r>
              <a:rPr lang="th-TH" altLang="en-US" sz="3000">
                <a:cs typeface="Times New Roman" panose="02020603050405020304" pitchFamily="18" charset="0"/>
              </a:rPr>
              <a:t>	</a:t>
            </a:r>
            <a:r>
              <a:rPr lang="en-US" altLang="en-US" sz="3000">
                <a:cs typeface="Times New Roman" panose="02020603050405020304" pitchFamily="18" charset="0"/>
              </a:rPr>
              <a:t>EGAT in addition to the Sirindhorn reservoir is planning to install more than </a:t>
            </a:r>
            <a:r>
              <a:rPr lang="th-TH" altLang="en-US" sz="3000">
                <a:cs typeface="Times New Roman" panose="02020603050405020304" pitchFamily="18" charset="0"/>
              </a:rPr>
              <a:t>	</a:t>
            </a:r>
            <a:r>
              <a:rPr lang="en-US" altLang="en-US" sz="3000">
                <a:cs typeface="Times New Roman" panose="02020603050405020304" pitchFamily="18" charset="0"/>
              </a:rPr>
              <a:t>2GW of floating solar on hydro reservoirs. </a:t>
            </a:r>
          </a:p>
          <a:p>
            <a:pPr marL="0" indent="0" algn="thaiDist" eaLnBrk="1" hangingPunct="1">
              <a:lnSpc>
                <a:spcPct val="110000"/>
              </a:lnSpc>
              <a:spcBef>
                <a:spcPts val="1800"/>
              </a:spcBef>
              <a:buClr>
                <a:schemeClr val="tx1"/>
              </a:buClr>
              <a:buNone/>
              <a:tabLst>
                <a:tab pos="406400" algn="l"/>
              </a:tabLst>
              <a:defRPr/>
            </a:pPr>
            <a:r>
              <a:rPr lang="en-US" altLang="en-US" sz="3000" b="1">
                <a:solidFill>
                  <a:srgbClr val="002060"/>
                </a:solidFill>
                <a:cs typeface="Times New Roman" panose="02020603050405020304" pitchFamily="18" charset="0"/>
              </a:rPr>
              <a:t>-- </a:t>
            </a:r>
            <a:r>
              <a:rPr lang="th-TH" altLang="en-US" sz="3000">
                <a:solidFill>
                  <a:srgbClr val="002060"/>
                </a:solidFill>
                <a:cs typeface="Times New Roman" panose="02020603050405020304" pitchFamily="18" charset="0"/>
              </a:rPr>
              <a:t>	</a:t>
            </a:r>
            <a:r>
              <a:rPr lang="en-US" altLang="en-US" sz="3000">
                <a:cs typeface="Times New Roman" panose="02020603050405020304" pitchFamily="18" charset="0"/>
              </a:rPr>
              <a:t>However, this is insufficient to reach the 2050 goal.  </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15</a:t>
            </a:fld>
            <a:r>
              <a:rPr lang="en-US" altLang="en-US" sz="2198">
                <a:latin typeface="Times New Roman" panose="02020603050405020304" pitchFamily="18" charset="0"/>
              </a:rPr>
              <a:t> </a:t>
            </a:r>
          </a:p>
        </p:txBody>
      </p:sp>
      <p:sp>
        <p:nvSpPr>
          <p:cNvPr id="6" name="Rectangle 4">
            <a:extLst>
              <a:ext uri="{FF2B5EF4-FFF2-40B4-BE49-F238E27FC236}">
                <a16:creationId xmlns:a16="http://schemas.microsoft.com/office/drawing/2014/main" id="{9719626B-38A2-2A93-74A4-85549317301C}"/>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Tree>
    <p:extLst>
      <p:ext uri="{BB962C8B-B14F-4D97-AF65-F5344CB8AC3E}">
        <p14:creationId xmlns:p14="http://schemas.microsoft.com/office/powerpoint/2010/main" val="420630723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624113" y="1968939"/>
            <a:ext cx="12585973" cy="5114032"/>
          </a:xfrm>
        </p:spPr>
        <p:txBody>
          <a:bodyPr>
            <a:noAutofit/>
          </a:bodyPr>
          <a:lstStyle/>
          <a:p>
            <a:pPr marL="347663" indent="-347663" algn="thaiDist" eaLnBrk="1" hangingPunct="1">
              <a:lnSpc>
                <a:spcPct val="100000"/>
              </a:lnSpc>
              <a:spcBef>
                <a:spcPts val="1200"/>
              </a:spcBef>
              <a:buClr>
                <a:schemeClr val="tx1"/>
              </a:buClr>
              <a:buNone/>
              <a:defRPr/>
            </a:pPr>
            <a:r>
              <a:rPr lang="en-US" altLang="en-US" sz="3200" b="1">
                <a:solidFill>
                  <a:srgbClr val="002060"/>
                </a:solidFill>
                <a:cs typeface="Times New Roman" panose="02020603050405020304" pitchFamily="18" charset="0"/>
              </a:rPr>
              <a:t>--</a:t>
            </a:r>
            <a:r>
              <a:rPr lang="th-TH" altLang="en-US" sz="3200" b="1">
                <a:solidFill>
                  <a:srgbClr val="002060"/>
                </a:solidFill>
                <a:cs typeface="Times New Roman" panose="02020603050405020304" pitchFamily="18" charset="0"/>
              </a:rPr>
              <a:t>	</a:t>
            </a:r>
            <a:r>
              <a:rPr lang="en-US" altLang="en-US" sz="3200">
                <a:cs typeface="Times New Roman" panose="02020603050405020304" pitchFamily="18" charset="0"/>
              </a:rPr>
              <a:t>There is no “pipeline” of investment proposals for large solar and wind projects, as in many other countries. </a:t>
            </a:r>
          </a:p>
          <a:p>
            <a:pPr marL="347663" indent="-347663" algn="thaiDist" eaLnBrk="1" hangingPunct="1">
              <a:lnSpc>
                <a:spcPct val="100000"/>
              </a:lnSpc>
              <a:spcBef>
                <a:spcPts val="1800"/>
              </a:spcBef>
              <a:buClr>
                <a:schemeClr val="tx1"/>
              </a:buClr>
              <a:buNone/>
              <a:defRPr/>
            </a:pPr>
            <a:r>
              <a:rPr lang="en-US" altLang="en-US" sz="3200" b="1">
                <a:solidFill>
                  <a:srgbClr val="002060"/>
                </a:solidFill>
                <a:cs typeface="Times New Roman" panose="02020603050405020304" pitchFamily="18" charset="0"/>
              </a:rPr>
              <a:t>--</a:t>
            </a:r>
            <a:r>
              <a:rPr lang="th-TH" altLang="en-US" sz="3200">
                <a:cs typeface="Times New Roman" panose="02020603050405020304" pitchFamily="18" charset="0"/>
              </a:rPr>
              <a:t>	</a:t>
            </a:r>
            <a:r>
              <a:rPr lang="en-US" altLang="en-US" sz="3200">
                <a:cs typeface="Times New Roman" panose="02020603050405020304" pitchFamily="18" charset="0"/>
              </a:rPr>
              <a:t>EGAT is instead planning to construct 20 GW of combined cycle gas prior </a:t>
            </a:r>
            <a:br>
              <a:rPr lang="th-TH" altLang="en-US" sz="3200">
                <a:cs typeface="Times New Roman" panose="02020603050405020304" pitchFamily="18" charset="0"/>
              </a:rPr>
            </a:br>
            <a:r>
              <a:rPr lang="en-US" altLang="en-US" sz="3200">
                <a:cs typeface="Times New Roman" panose="02020603050405020304" pitchFamily="18" charset="0"/>
              </a:rPr>
              <a:t>to 2037 in order to reach a total installed capacity of 77 GW.</a:t>
            </a:r>
          </a:p>
          <a:p>
            <a:pPr marL="347663" indent="-347663" algn="thaiDist" eaLnBrk="1" hangingPunct="1">
              <a:lnSpc>
                <a:spcPct val="100000"/>
              </a:lnSpc>
              <a:spcBef>
                <a:spcPts val="1800"/>
              </a:spcBef>
              <a:buClr>
                <a:schemeClr val="tx1"/>
              </a:buClr>
              <a:buNone/>
              <a:defRPr/>
            </a:pPr>
            <a:r>
              <a:rPr lang="en-US" altLang="en-US" sz="3200" b="1">
                <a:solidFill>
                  <a:srgbClr val="002060"/>
                </a:solidFill>
                <a:cs typeface="Times New Roman" panose="02020603050405020304" pitchFamily="18" charset="0"/>
              </a:rPr>
              <a:t>--</a:t>
            </a:r>
            <a:r>
              <a:rPr lang="en-US" altLang="en-US" sz="3200">
                <a:solidFill>
                  <a:srgbClr val="002060"/>
                </a:solidFill>
                <a:cs typeface="Times New Roman" panose="02020603050405020304" pitchFamily="18" charset="0"/>
              </a:rPr>
              <a:t> </a:t>
            </a:r>
            <a:r>
              <a:rPr lang="en-US" altLang="en-US" sz="3200">
                <a:cs typeface="Times New Roman" panose="02020603050405020304" pitchFamily="18" charset="0"/>
              </a:rPr>
              <a:t>Large utility solar projects are missing. This is surprising because due to further technical progress utility solar plus storage might be provided for less than 2 Baht/kWh at the exit of the solar plant in 2030. Many countries have large solar projects, including Myanmar and Vietnam.</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16</a:t>
            </a:fld>
            <a:r>
              <a:rPr lang="en-US" altLang="en-US" sz="2198">
                <a:latin typeface="Times New Roman" panose="02020603050405020304" pitchFamily="18" charset="0"/>
              </a:rPr>
              <a:t> </a:t>
            </a:r>
          </a:p>
        </p:txBody>
      </p:sp>
      <p:sp>
        <p:nvSpPr>
          <p:cNvPr id="6" name="Rectangle 4">
            <a:extLst>
              <a:ext uri="{FF2B5EF4-FFF2-40B4-BE49-F238E27FC236}">
                <a16:creationId xmlns:a16="http://schemas.microsoft.com/office/drawing/2014/main" id="{F9E1457F-B5BA-1199-A93A-E699C7169AFA}"/>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Tree>
    <p:extLst>
      <p:ext uri="{BB962C8B-B14F-4D97-AF65-F5344CB8AC3E}">
        <p14:creationId xmlns:p14="http://schemas.microsoft.com/office/powerpoint/2010/main" val="262078202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953237" y="2159883"/>
            <a:ext cx="12240251" cy="4937606"/>
          </a:xfrm>
        </p:spPr>
        <p:txBody>
          <a:bodyPr>
            <a:normAutofit lnSpcReduction="10000"/>
          </a:bodyPr>
          <a:lstStyle/>
          <a:p>
            <a:pPr marL="347663" indent="-347663" algn="thaiDist" eaLnBrk="1" hangingPunct="1">
              <a:buClr>
                <a:schemeClr val="tx1"/>
              </a:buClr>
              <a:buNone/>
              <a:tabLst>
                <a:tab pos="290513" algn="l"/>
              </a:tabLst>
              <a:defRPr/>
            </a:pPr>
            <a:r>
              <a:rPr lang="en-US" altLang="en-US" sz="3200" b="1">
                <a:solidFill>
                  <a:srgbClr val="002060"/>
                </a:solidFill>
                <a:cs typeface="Times New Roman" panose="02020603050405020304" pitchFamily="18" charset="0"/>
              </a:rPr>
              <a:t>--</a:t>
            </a:r>
            <a:r>
              <a:rPr lang="th-TH" altLang="en-US" sz="3200">
                <a:cs typeface="Times New Roman" panose="02020603050405020304" pitchFamily="18" charset="0"/>
              </a:rPr>
              <a:t>		</a:t>
            </a:r>
            <a:r>
              <a:rPr lang="en-US" altLang="en-US" sz="3200">
                <a:cs typeface="Times New Roman" panose="02020603050405020304" pitchFamily="18" charset="0"/>
              </a:rPr>
              <a:t>EGAT</a:t>
            </a:r>
            <a:r>
              <a:rPr lang="th-TH" altLang="en-US" sz="3200">
                <a:cs typeface="Times New Roman" panose="02020603050405020304" pitchFamily="18" charset="0"/>
              </a:rPr>
              <a:t> </a:t>
            </a:r>
            <a:r>
              <a:rPr lang="en-US" altLang="en-US" sz="3200">
                <a:cs typeface="Times New Roman" panose="02020603050405020304" pitchFamily="18" charset="0"/>
              </a:rPr>
              <a:t>estimates</a:t>
            </a:r>
            <a:r>
              <a:rPr lang="th-TH" altLang="en-US" sz="3200">
                <a:cs typeface="Times New Roman" panose="02020603050405020304" pitchFamily="18" charset="0"/>
              </a:rPr>
              <a:t> </a:t>
            </a:r>
            <a:r>
              <a:rPr lang="en-US" altLang="en-US" sz="3200">
                <a:cs typeface="Times New Roman" panose="02020603050405020304" pitchFamily="18" charset="0"/>
              </a:rPr>
              <a:t>the</a:t>
            </a:r>
            <a:r>
              <a:rPr lang="th-TH" altLang="en-US" sz="3200">
                <a:cs typeface="Times New Roman" panose="02020603050405020304" pitchFamily="18" charset="0"/>
              </a:rPr>
              <a:t> </a:t>
            </a:r>
            <a:r>
              <a:rPr lang="en-US" altLang="en-US" sz="3200">
                <a:cs typeface="Times New Roman" panose="02020603050405020304" pitchFamily="18" charset="0"/>
              </a:rPr>
              <a:t>offshore</a:t>
            </a:r>
            <a:r>
              <a:rPr lang="th-TH" altLang="en-US" sz="3200">
                <a:cs typeface="Times New Roman" panose="02020603050405020304" pitchFamily="18" charset="0"/>
              </a:rPr>
              <a:t> </a:t>
            </a:r>
            <a:r>
              <a:rPr lang="en-US" altLang="en-US" sz="3200">
                <a:cs typeface="Times New Roman" panose="02020603050405020304" pitchFamily="18" charset="0"/>
              </a:rPr>
              <a:t>wind</a:t>
            </a:r>
            <a:r>
              <a:rPr lang="th-TH" altLang="en-US" sz="3200">
                <a:cs typeface="Times New Roman" panose="02020603050405020304" pitchFamily="18" charset="0"/>
              </a:rPr>
              <a:t> </a:t>
            </a:r>
            <a:r>
              <a:rPr lang="en-US" altLang="en-US" sz="3200">
                <a:cs typeface="Times New Roman" panose="02020603050405020304" pitchFamily="18" charset="0"/>
              </a:rPr>
              <a:t>potential</a:t>
            </a:r>
            <a:r>
              <a:rPr lang="th-TH" altLang="en-US" sz="3200">
                <a:cs typeface="Times New Roman" panose="02020603050405020304" pitchFamily="18" charset="0"/>
              </a:rPr>
              <a:t> </a:t>
            </a:r>
            <a:r>
              <a:rPr lang="en-US" altLang="en-US" sz="3200">
                <a:cs typeface="Times New Roman" panose="02020603050405020304" pitchFamily="18" charset="0"/>
              </a:rPr>
              <a:t>at</a:t>
            </a:r>
            <a:r>
              <a:rPr lang="th-TH" altLang="en-US" sz="3200">
                <a:cs typeface="Times New Roman" panose="02020603050405020304" pitchFamily="18" charset="0"/>
              </a:rPr>
              <a:t> </a:t>
            </a:r>
            <a:r>
              <a:rPr lang="en-US" altLang="en-US" sz="3200">
                <a:cs typeface="Times New Roman" panose="02020603050405020304" pitchFamily="18" charset="0"/>
              </a:rPr>
              <a:t>13</a:t>
            </a:r>
            <a:r>
              <a:rPr lang="th-TH" altLang="en-US" sz="3200">
                <a:cs typeface="Times New Roman" panose="02020603050405020304" pitchFamily="18" charset="0"/>
              </a:rPr>
              <a:t> </a:t>
            </a:r>
            <a:r>
              <a:rPr lang="en-US" altLang="en-US" sz="3200">
                <a:cs typeface="Times New Roman" panose="02020603050405020304" pitchFamily="18" charset="0"/>
              </a:rPr>
              <a:t>GW.</a:t>
            </a:r>
            <a:r>
              <a:rPr lang="th-TH" altLang="en-US" sz="3200">
                <a:cs typeface="Times New Roman" panose="02020603050405020304" pitchFamily="18" charset="0"/>
              </a:rPr>
              <a:t> </a:t>
            </a:r>
            <a:r>
              <a:rPr lang="en-US" altLang="en-US" sz="3200">
                <a:cs typeface="Times New Roman" panose="02020603050405020304" pitchFamily="18" charset="0"/>
              </a:rPr>
              <a:t>However, </a:t>
            </a:r>
            <a:br>
              <a:rPr lang="th-TH" altLang="en-US" sz="3200">
                <a:cs typeface="Times New Roman" panose="02020603050405020304" pitchFamily="18" charset="0"/>
              </a:rPr>
            </a:br>
            <a:r>
              <a:rPr lang="en-US" altLang="en-US" sz="3200">
                <a:cs typeface="Times New Roman" panose="02020603050405020304" pitchFamily="18" charset="0"/>
              </a:rPr>
              <a:t>at this</a:t>
            </a:r>
            <a:r>
              <a:rPr lang="th-TH" altLang="en-US" sz="3200">
                <a:cs typeface="Times New Roman" panose="02020603050405020304" pitchFamily="18" charset="0"/>
              </a:rPr>
              <a:t> </a:t>
            </a:r>
            <a:r>
              <a:rPr lang="en-US" altLang="en-US" sz="3200">
                <a:cs typeface="Times New Roman" panose="02020603050405020304" pitchFamily="18" charset="0"/>
              </a:rPr>
              <a:t>time there are no large</a:t>
            </a:r>
            <a:r>
              <a:rPr lang="th-TH" altLang="en-US" sz="3200">
                <a:cs typeface="Times New Roman" panose="02020603050405020304" pitchFamily="18" charset="0"/>
              </a:rPr>
              <a:t> </a:t>
            </a:r>
            <a:r>
              <a:rPr lang="en-US" altLang="en-US" sz="3200">
                <a:cs typeface="Times New Roman" panose="02020603050405020304" pitchFamily="18" charset="0"/>
              </a:rPr>
              <a:t>scale Thai offshore wind project under development. International examples are:</a:t>
            </a:r>
          </a:p>
          <a:p>
            <a:pPr marL="855663" indent="-565150" eaLnBrk="1" hangingPunct="1">
              <a:spcBef>
                <a:spcPts val="2400"/>
              </a:spcBef>
              <a:buClr>
                <a:schemeClr val="tx1"/>
              </a:buClr>
              <a:buAutoNum type="arabicPeriod"/>
              <a:defRPr/>
            </a:pPr>
            <a:r>
              <a:rPr lang="en-US" altLang="en-US" sz="3200">
                <a:cs typeface="Times New Roman" panose="02020603050405020304" pitchFamily="18" charset="0"/>
              </a:rPr>
              <a:t>Brazil – 6507 MW Ventas do Sul</a:t>
            </a:r>
          </a:p>
          <a:p>
            <a:pPr marL="855663" indent="-565150" eaLnBrk="1" hangingPunct="1">
              <a:spcBef>
                <a:spcPts val="2400"/>
              </a:spcBef>
              <a:buClr>
                <a:schemeClr val="tx1"/>
              </a:buClr>
              <a:buAutoNum type="arabicPeriod"/>
              <a:defRPr/>
            </a:pPr>
            <a:r>
              <a:rPr lang="en-US" altLang="en-US" sz="3200">
                <a:cs typeface="Times New Roman" panose="02020603050405020304" pitchFamily="18" charset="0"/>
              </a:rPr>
              <a:t>South Korea – 3200 MW Jindo offshore wind cluster</a:t>
            </a:r>
          </a:p>
          <a:p>
            <a:pPr marL="855663" indent="-565150" eaLnBrk="1" hangingPunct="1">
              <a:spcBef>
                <a:spcPts val="2400"/>
              </a:spcBef>
              <a:buClr>
                <a:schemeClr val="tx1"/>
              </a:buClr>
              <a:buAutoNum type="arabicPeriod"/>
              <a:defRPr/>
            </a:pPr>
            <a:r>
              <a:rPr lang="en-US" altLang="en-US" sz="3200">
                <a:cs typeface="Times New Roman" panose="02020603050405020304" pitchFamily="18" charset="0"/>
              </a:rPr>
              <a:t>Vietnam – 3500 MW La Gan</a:t>
            </a:r>
          </a:p>
          <a:p>
            <a:pPr marL="855663" indent="-565150" eaLnBrk="1" hangingPunct="1">
              <a:spcBef>
                <a:spcPts val="2400"/>
              </a:spcBef>
              <a:buClr>
                <a:schemeClr val="tx1"/>
              </a:buClr>
              <a:buAutoNum type="arabicPeriod"/>
              <a:defRPr/>
            </a:pPr>
            <a:r>
              <a:rPr lang="en-US" altLang="en-US" sz="3200">
                <a:cs typeface="Times New Roman" panose="02020603050405020304" pitchFamily="18" charset="0"/>
              </a:rPr>
              <a:t>Philippines – 1200 MW </a:t>
            </a:r>
            <a:r>
              <a:rPr lang="en-US" altLang="en-US" sz="3200" err="1">
                <a:cs typeface="Times New Roman" panose="02020603050405020304" pitchFamily="18" charset="0"/>
              </a:rPr>
              <a:t>Bulalacao</a:t>
            </a:r>
            <a:endParaRPr lang="en-US" altLang="en-US" sz="3200">
              <a:cs typeface="Times New Roman" panose="02020603050405020304" pitchFamily="18" charset="0"/>
            </a:endParaRPr>
          </a:p>
          <a:p>
            <a:pPr marL="855663" indent="-565150" eaLnBrk="1" hangingPunct="1">
              <a:spcBef>
                <a:spcPts val="2400"/>
              </a:spcBef>
              <a:buClr>
                <a:schemeClr val="tx1"/>
              </a:buClr>
              <a:buAutoNum type="arabicPeriod"/>
              <a:defRPr/>
            </a:pPr>
            <a:r>
              <a:rPr lang="en-US" altLang="en-US" sz="3200">
                <a:cs typeface="Times New Roman" panose="02020603050405020304" pitchFamily="18" charset="0"/>
              </a:rPr>
              <a:t>Shanghai City - 29,000 MW of offshore wind.</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17</a:t>
            </a:fld>
            <a:r>
              <a:rPr lang="en-US" altLang="en-US" sz="2198">
                <a:latin typeface="Times New Roman" panose="02020603050405020304" pitchFamily="18" charset="0"/>
              </a:rPr>
              <a:t> </a:t>
            </a:r>
          </a:p>
        </p:txBody>
      </p:sp>
      <p:sp>
        <p:nvSpPr>
          <p:cNvPr id="6" name="Rectangle 4">
            <a:extLst>
              <a:ext uri="{FF2B5EF4-FFF2-40B4-BE49-F238E27FC236}">
                <a16:creationId xmlns:a16="http://schemas.microsoft.com/office/drawing/2014/main" id="{C0399EC5-C6BC-FD29-CC00-BF783697C9DC}"/>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Tree>
    <p:extLst>
      <p:ext uri="{BB962C8B-B14F-4D97-AF65-F5344CB8AC3E}">
        <p14:creationId xmlns:p14="http://schemas.microsoft.com/office/powerpoint/2010/main" val="753846510"/>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972457" y="1898616"/>
            <a:ext cx="11903035" cy="5474635"/>
          </a:xfrm>
        </p:spPr>
        <p:txBody>
          <a:bodyPr>
            <a:normAutofit/>
          </a:bodyPr>
          <a:lstStyle/>
          <a:p>
            <a:pPr marL="347663" indent="-347663" algn="thaiDist" eaLnBrk="1" hangingPunct="1">
              <a:lnSpc>
                <a:spcPct val="100000"/>
              </a:lnSpc>
              <a:spcBef>
                <a:spcPts val="1800"/>
              </a:spcBef>
              <a:buClr>
                <a:schemeClr val="tx1"/>
              </a:buClr>
              <a:buNone/>
              <a:tabLst>
                <a:tab pos="347663" algn="l"/>
              </a:tabLst>
              <a:defRPr/>
            </a:pPr>
            <a:r>
              <a:rPr lang="en-US" altLang="en-US" sz="3200" b="1">
                <a:solidFill>
                  <a:srgbClr val="002060"/>
                </a:solidFill>
                <a:cs typeface="Times New Roman" panose="02020603050405020304" pitchFamily="18" charset="0"/>
              </a:rPr>
              <a:t>--</a:t>
            </a:r>
            <a:r>
              <a:rPr lang="en-US" altLang="en-US" sz="3200" b="1">
                <a:cs typeface="Times New Roman" panose="02020603050405020304" pitchFamily="18" charset="0"/>
              </a:rPr>
              <a:t> </a:t>
            </a:r>
            <a:r>
              <a:rPr lang="en-US" altLang="en-US" sz="3200">
                <a:cs typeface="Times New Roman" panose="02020603050405020304" pitchFamily="18" charset="0"/>
              </a:rPr>
              <a:t>Thailand has a huge </a:t>
            </a:r>
            <a:r>
              <a:rPr lang="en-US" altLang="en-US" sz="3200" err="1">
                <a:cs typeface="Times New Roman" panose="02020603050405020304" pitchFamily="18" charset="0"/>
              </a:rPr>
              <a:t>agrivoltaic</a:t>
            </a:r>
            <a:r>
              <a:rPr lang="en-US" altLang="en-US" sz="3200">
                <a:cs typeface="Times New Roman" panose="02020603050405020304" pitchFamily="18" charset="0"/>
              </a:rPr>
              <a:t> potential which based on a VME estimate is at least 100 GW, enough to provide all of Thailand’s electricity.  Yet I am not aware of any </a:t>
            </a:r>
            <a:r>
              <a:rPr lang="en-US" altLang="en-US" sz="3200" err="1">
                <a:cs typeface="Times New Roman" panose="02020603050405020304" pitchFamily="18" charset="0"/>
              </a:rPr>
              <a:t>agrivoltaic</a:t>
            </a:r>
            <a:r>
              <a:rPr lang="en-US" altLang="en-US" sz="3200">
                <a:cs typeface="Times New Roman" panose="02020603050405020304" pitchFamily="18" charset="0"/>
              </a:rPr>
              <a:t> projects being done.</a:t>
            </a:r>
          </a:p>
          <a:p>
            <a:pPr marL="347663" indent="-347663" algn="thaiDist" eaLnBrk="1" hangingPunct="1">
              <a:lnSpc>
                <a:spcPct val="100000"/>
              </a:lnSpc>
              <a:spcBef>
                <a:spcPts val="1800"/>
              </a:spcBef>
              <a:buClr>
                <a:schemeClr val="tx1"/>
              </a:buClr>
              <a:buNone/>
              <a:tabLst>
                <a:tab pos="347663" algn="l"/>
              </a:tabLst>
              <a:defRPr/>
            </a:pPr>
            <a:r>
              <a:rPr lang="en-US" altLang="en-US" sz="3200" b="1">
                <a:solidFill>
                  <a:srgbClr val="002060"/>
                </a:solidFill>
                <a:cs typeface="Times New Roman" panose="02020603050405020304" pitchFamily="18" charset="0"/>
              </a:rPr>
              <a:t>--</a:t>
            </a:r>
            <a:r>
              <a:rPr lang="en-US" altLang="en-US" sz="3200">
                <a:cs typeface="Times New Roman" panose="02020603050405020304" pitchFamily="18" charset="0"/>
              </a:rPr>
              <a:t> The successful introduction of renewables is the depends on large scale storage. Yet Thailand has not a single large battery electric storage project. </a:t>
            </a:r>
          </a:p>
          <a:p>
            <a:pPr marL="347663" indent="-347663" algn="thaiDist" eaLnBrk="1" hangingPunct="1">
              <a:lnSpc>
                <a:spcPct val="100000"/>
              </a:lnSpc>
              <a:spcBef>
                <a:spcPts val="1800"/>
              </a:spcBef>
              <a:buClr>
                <a:schemeClr val="tx1"/>
              </a:buClr>
              <a:buNone/>
              <a:tabLst>
                <a:tab pos="347663" algn="l"/>
              </a:tabLst>
              <a:defRPr/>
            </a:pPr>
            <a:r>
              <a:rPr lang="en-US" altLang="en-US" sz="3200" b="1">
                <a:solidFill>
                  <a:srgbClr val="002060"/>
                </a:solidFill>
                <a:cs typeface="Times New Roman" panose="02020603050405020304" pitchFamily="18" charset="0"/>
              </a:rPr>
              <a:t>--</a:t>
            </a:r>
            <a:r>
              <a:rPr lang="en-US" altLang="en-US" sz="3200">
                <a:cs typeface="Times New Roman" panose="02020603050405020304" pitchFamily="18" charset="0"/>
              </a:rPr>
              <a:t> Green hydrogen is critical for achieving NetZero. Currently the world is investing US $ billions in green hydrogen. Yet, Thailand does not have a project. </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18</a:t>
            </a:fld>
            <a:r>
              <a:rPr lang="en-US" altLang="en-US" sz="2198">
                <a:latin typeface="Times New Roman" panose="02020603050405020304" pitchFamily="18" charset="0"/>
              </a:rPr>
              <a:t> </a:t>
            </a:r>
          </a:p>
        </p:txBody>
      </p:sp>
      <p:sp>
        <p:nvSpPr>
          <p:cNvPr id="5" name="Rectangle 4">
            <a:extLst>
              <a:ext uri="{FF2B5EF4-FFF2-40B4-BE49-F238E27FC236}">
                <a16:creationId xmlns:a16="http://schemas.microsoft.com/office/drawing/2014/main" id="{44538C93-A9A8-CA14-9C86-845E0806AA06}"/>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600">
                <a:solidFill>
                  <a:srgbClr val="002060"/>
                </a:solidFill>
                <a:latin typeface="Calibri body"/>
              </a:rPr>
              <a:t>Thailand</a:t>
            </a:r>
            <a:endParaRPr lang="en-US" altLang="en-US" sz="3000">
              <a:solidFill>
                <a:srgbClr val="002060"/>
              </a:solidFill>
              <a:latin typeface="Calibri body"/>
            </a:endParaRPr>
          </a:p>
        </p:txBody>
      </p:sp>
    </p:spTree>
    <p:extLst>
      <p:ext uri="{BB962C8B-B14F-4D97-AF65-F5344CB8AC3E}">
        <p14:creationId xmlns:p14="http://schemas.microsoft.com/office/powerpoint/2010/main" val="37843537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783771" y="1767990"/>
            <a:ext cx="12368259" cy="5808463"/>
          </a:xfrm>
        </p:spPr>
        <p:txBody>
          <a:bodyPr>
            <a:normAutofit/>
          </a:bodyPr>
          <a:lstStyle/>
          <a:p>
            <a:pPr marL="0" indent="0" algn="thaiDist" eaLnBrk="1" hangingPunct="1">
              <a:lnSpc>
                <a:spcPct val="100000"/>
              </a:lnSpc>
              <a:spcBef>
                <a:spcPts val="1800"/>
              </a:spcBef>
              <a:buClr>
                <a:schemeClr val="tx1"/>
              </a:buClr>
              <a:buNone/>
              <a:defRPr/>
            </a:pPr>
            <a:r>
              <a:rPr lang="en-US" altLang="en-US" sz="3100">
                <a:cs typeface="Times New Roman" panose="02020603050405020304" pitchFamily="18" charset="0"/>
              </a:rPr>
              <a:t>Despite the fact that the Thai energy transition policies are more advanced than most developing countries, Thailand will not reach carbon neutrality by 2050 for the many components that are missing in order to reach this goal.  In this respect Thailand is similar to all other developing countries.  </a:t>
            </a:r>
          </a:p>
          <a:p>
            <a:pPr marL="0" indent="0" algn="thaiDist" eaLnBrk="1" hangingPunct="1">
              <a:lnSpc>
                <a:spcPct val="100000"/>
              </a:lnSpc>
              <a:spcBef>
                <a:spcPts val="1800"/>
              </a:spcBef>
              <a:buClr>
                <a:schemeClr val="tx1"/>
              </a:buClr>
              <a:buNone/>
              <a:defRPr/>
            </a:pPr>
            <a:r>
              <a:rPr lang="en-US" altLang="en-US" sz="3100">
                <a:cs typeface="Times New Roman" panose="02020603050405020304" pitchFamily="18" charset="0"/>
              </a:rPr>
              <a:t>It can be strongly recommended that Thailand accelerates its energy transition in order to reach carbon neutrality by 2070 or earlier. However, even with a successful implementation of such a policy, it can be concluded that:</a:t>
            </a:r>
          </a:p>
          <a:p>
            <a:pPr marL="0" indent="0" algn="thaiDist" eaLnBrk="1" hangingPunct="1">
              <a:lnSpc>
                <a:spcPct val="100000"/>
              </a:lnSpc>
              <a:spcBef>
                <a:spcPts val="1800"/>
              </a:spcBef>
              <a:buClr>
                <a:schemeClr val="tx1"/>
              </a:buClr>
              <a:buNone/>
              <a:defRPr/>
            </a:pPr>
            <a:r>
              <a:rPr lang="en-US" altLang="en-US" sz="3100" u="sng">
                <a:cs typeface="Times New Roman" panose="02020603050405020304" pitchFamily="18" charset="0"/>
              </a:rPr>
              <a:t>In the mean time very large amounts of natural gas are needed in Thailand to maintain electricity production and supply commercial and industrial demand. </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19</a:t>
            </a:fld>
            <a:r>
              <a:rPr lang="en-US" altLang="en-US" sz="2198">
                <a:latin typeface="Times New Roman" panose="02020603050405020304" pitchFamily="18" charset="0"/>
              </a:rPr>
              <a:t> </a:t>
            </a:r>
          </a:p>
        </p:txBody>
      </p:sp>
      <p:sp>
        <p:nvSpPr>
          <p:cNvPr id="2" name="Rectangle 4">
            <a:extLst>
              <a:ext uri="{FF2B5EF4-FFF2-40B4-BE49-F238E27FC236}">
                <a16:creationId xmlns:a16="http://schemas.microsoft.com/office/drawing/2014/main" id="{47D97B70-F981-BD19-9811-09FEF37FC7F9}"/>
              </a:ext>
            </a:extLst>
          </p:cNvPr>
          <p:cNvSpPr txBox="1">
            <a:spLocks/>
          </p:cNvSpPr>
          <p:nvPr/>
        </p:nvSpPr>
        <p:spPr>
          <a:xfrm>
            <a:off x="1" y="195947"/>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3600" b="1">
                <a:solidFill>
                  <a:srgbClr val="002060"/>
                </a:solidFill>
                <a:latin typeface="+mn-lt"/>
                <a:ea typeface="+mn-ea"/>
                <a:cs typeface="Times New Roman" panose="02020603050405020304" pitchFamily="18" charset="0"/>
              </a:rPr>
              <a:t>NET ZERO BY 2070</a:t>
            </a:r>
          </a:p>
          <a:p>
            <a:pPr algn="ctr">
              <a:spcBef>
                <a:spcPts val="600"/>
              </a:spcBef>
              <a:defRPr/>
            </a:pPr>
            <a:r>
              <a:rPr lang="en-US" altLang="en-US" sz="3600">
                <a:solidFill>
                  <a:srgbClr val="002060"/>
                </a:solidFill>
                <a:latin typeface="Calibri body"/>
                <a:ea typeface="+mn-ea"/>
                <a:cs typeface="Times New Roman" panose="02020603050405020304" pitchFamily="18" charset="0"/>
              </a:rPr>
              <a:t>Conclusion for Thailand</a:t>
            </a:r>
            <a:endParaRPr lang="en-US" altLang="en-US" sz="3600">
              <a:solidFill>
                <a:srgbClr val="002060"/>
              </a:solidFill>
              <a:latin typeface="Calibri body"/>
            </a:endParaRPr>
          </a:p>
        </p:txBody>
      </p:sp>
    </p:spTree>
    <p:extLst>
      <p:ext uri="{BB962C8B-B14F-4D97-AF65-F5344CB8AC3E}">
        <p14:creationId xmlns:p14="http://schemas.microsoft.com/office/powerpoint/2010/main" val="372757118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FF0E6E27-E123-8EE0-1656-ABB695BAFA79}"/>
              </a:ext>
            </a:extLst>
          </p:cNvPr>
          <p:cNvSpPr>
            <a:spLocks noGrp="1" noChangeArrowheads="1"/>
          </p:cNvSpPr>
          <p:nvPr>
            <p:ph type="title"/>
          </p:nvPr>
        </p:nvSpPr>
        <p:spPr>
          <a:xfrm>
            <a:off x="804718" y="172123"/>
            <a:ext cx="12208164" cy="1072958"/>
          </a:xfrm>
        </p:spPr>
        <p:txBody>
          <a:bodyPr>
            <a:normAutofit/>
          </a:bodyPr>
          <a:lstStyle/>
          <a:p>
            <a:pPr algn="ctr" eaLnBrk="1" hangingPunct="1"/>
            <a:r>
              <a:rPr lang="en-US" altLang="en-US" sz="4400" b="1">
                <a:solidFill>
                  <a:srgbClr val="002060"/>
                </a:solidFill>
                <a:latin typeface="+mn-lt"/>
                <a:ea typeface="+mn-ea"/>
                <a:cs typeface="Times New Roman" panose="02020603050405020304" pitchFamily="18" charset="0"/>
              </a:rPr>
              <a:t>INTRODUCTION</a:t>
            </a:r>
          </a:p>
        </p:txBody>
      </p:sp>
      <p:sp>
        <p:nvSpPr>
          <p:cNvPr id="17411" name="Rectangle 5">
            <a:extLst>
              <a:ext uri="{FF2B5EF4-FFF2-40B4-BE49-F238E27FC236}">
                <a16:creationId xmlns:a16="http://schemas.microsoft.com/office/drawing/2014/main" id="{2E14D8DF-C3D1-807E-704E-171B3346A890}"/>
              </a:ext>
            </a:extLst>
          </p:cNvPr>
          <p:cNvSpPr>
            <a:spLocks noGrp="1" noChangeArrowheads="1"/>
          </p:cNvSpPr>
          <p:nvPr>
            <p:ph idx="1"/>
          </p:nvPr>
        </p:nvSpPr>
        <p:spPr>
          <a:xfrm>
            <a:off x="2581835" y="1609528"/>
            <a:ext cx="10245679" cy="5748704"/>
          </a:xfrm>
        </p:spPr>
        <p:txBody>
          <a:bodyPr rtlCol="0">
            <a:normAutofit lnSpcReduction="10000"/>
          </a:bodyPr>
          <a:lstStyle/>
          <a:p>
            <a:pPr marL="0" indent="0" defTabSz="1036292" eaLnBrk="1" fontAlgn="auto" hangingPunct="1">
              <a:spcAft>
                <a:spcPts val="0"/>
              </a:spcAft>
              <a:buClr>
                <a:schemeClr val="tx1"/>
              </a:buClr>
              <a:buNone/>
              <a:tabLst>
                <a:tab pos="468862" algn="l"/>
              </a:tabLst>
              <a:defRPr/>
            </a:pPr>
            <a:r>
              <a:rPr lang="en-US" altLang="en-US" sz="3600" b="1">
                <a:solidFill>
                  <a:srgbClr val="002060"/>
                </a:solidFill>
                <a:cs typeface="Times New Roman" panose="02020603050405020304" pitchFamily="18" charset="0"/>
              </a:rPr>
              <a:t>	KEY TOPICS</a:t>
            </a:r>
          </a:p>
          <a:p>
            <a:pPr marL="1030288" indent="-495300">
              <a:lnSpc>
                <a:spcPct val="150000"/>
              </a:lnSpc>
              <a:spcBef>
                <a:spcPts val="824"/>
              </a:spcBef>
              <a:spcAft>
                <a:spcPts val="0"/>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NetZero by 2070</a:t>
            </a:r>
          </a:p>
          <a:p>
            <a:pPr marL="1030288" indent="-495300">
              <a:lnSpc>
                <a:spcPct val="150000"/>
              </a:lnSpc>
              <a:spcBef>
                <a:spcPts val="824"/>
              </a:spcBef>
              <a:spcAft>
                <a:spcPts val="0"/>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The Thailand IV fiscal regime</a:t>
            </a:r>
          </a:p>
          <a:p>
            <a:pPr marL="1030288" indent="-495300">
              <a:lnSpc>
                <a:spcPct val="150000"/>
              </a:lnSpc>
              <a:spcBef>
                <a:spcPts val="824"/>
              </a:spcBef>
              <a:spcAft>
                <a:spcPts val="0"/>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A broader approach to CCS</a:t>
            </a:r>
          </a:p>
          <a:p>
            <a:pPr marL="1030288" indent="-495300">
              <a:lnSpc>
                <a:spcPct val="150000"/>
              </a:lnSpc>
              <a:spcBef>
                <a:spcPts val="824"/>
              </a:spcBef>
              <a:spcAft>
                <a:spcPts val="0"/>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Improved tax regime for decommissioning</a:t>
            </a:r>
          </a:p>
          <a:p>
            <a:pPr marL="1030288" indent="-495300">
              <a:lnSpc>
                <a:spcPct val="150000"/>
              </a:lnSpc>
              <a:spcBef>
                <a:spcPts val="824"/>
              </a:spcBef>
              <a:spcAft>
                <a:spcPts val="0"/>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Incentives for petrochemical feedstock</a:t>
            </a:r>
          </a:p>
          <a:p>
            <a:pPr marL="1030288" indent="-495300">
              <a:lnSpc>
                <a:spcPct val="150000"/>
              </a:lnSpc>
              <a:spcBef>
                <a:spcPts val="824"/>
              </a:spcBef>
              <a:spcAft>
                <a:spcPts val="1099"/>
              </a:spcAft>
              <a:buFont typeface="+mj-lt"/>
              <a:buAutoNum type="arabicPeriod"/>
            </a:pPr>
            <a:r>
              <a:rPr lang="en-US" sz="3600" b="1" kern="100">
                <a:solidFill>
                  <a:srgbClr val="002060"/>
                </a:solidFill>
                <a:ea typeface="Aptos" panose="020B0004020202020204" pitchFamily="34" charset="0"/>
                <a:cs typeface="Times New Roman" panose="02020603050405020304" pitchFamily="18" charset="0"/>
              </a:rPr>
              <a:t>Amendments to Concessions and PSCs</a:t>
            </a:r>
            <a:endParaRPr lang="en-US" sz="3200" b="1" kern="100">
              <a:solidFill>
                <a:srgbClr val="002060"/>
              </a:solidFill>
              <a:ea typeface="Aptos" panose="020B0004020202020204" pitchFamily="34" charset="0"/>
              <a:cs typeface="Times New Roman" panose="02020603050405020304" pitchFamily="18" charset="0"/>
            </a:endParaRPr>
          </a:p>
        </p:txBody>
      </p:sp>
      <p:sp>
        <p:nvSpPr>
          <p:cNvPr id="6148" name="Text Box 6">
            <a:extLst>
              <a:ext uri="{FF2B5EF4-FFF2-40B4-BE49-F238E27FC236}">
                <a16:creationId xmlns:a16="http://schemas.microsoft.com/office/drawing/2014/main" id="{B217BCDB-D6AA-F195-C64F-226005D43815}"/>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fld id="{6089E743-9441-455C-8BA4-83B525A5F3FF}" type="slidenum">
              <a:rPr lang="en-US" altLang="en-US" sz="2198">
                <a:latin typeface="Times New Roman" panose="02020603050405020304" pitchFamily="18" charset="0"/>
              </a:rPr>
              <a:pPr algn="ctr" eaLnBrk="1" hangingPunct="1">
                <a:spcBef>
                  <a:spcPct val="50000"/>
                </a:spcBef>
              </a:pPr>
              <a:t>2</a:t>
            </a:fld>
            <a:r>
              <a:rPr lang="en-US" altLang="en-US" sz="2198">
                <a:latin typeface="Times New Roman" panose="02020603050405020304" pitchFamily="18" charset="0"/>
              </a:rPr>
              <a:t>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7" name="Rectangle 5">
            <a:extLst>
              <a:ext uri="{FF2B5EF4-FFF2-40B4-BE49-F238E27FC236}">
                <a16:creationId xmlns:a16="http://schemas.microsoft.com/office/drawing/2014/main" id="{3A468DC2-6A26-ED16-391A-637A97518B4B}"/>
              </a:ext>
            </a:extLst>
          </p:cNvPr>
          <p:cNvSpPr>
            <a:spLocks noGrp="1" noChangeArrowheads="1"/>
          </p:cNvSpPr>
          <p:nvPr>
            <p:ph idx="1"/>
          </p:nvPr>
        </p:nvSpPr>
        <p:spPr>
          <a:xfrm>
            <a:off x="856340" y="1575352"/>
            <a:ext cx="12295689" cy="5826936"/>
          </a:xfrm>
        </p:spPr>
        <p:txBody>
          <a:bodyPr>
            <a:noAutofit/>
          </a:bodyPr>
          <a:lstStyle/>
          <a:p>
            <a:pPr marL="0" indent="0" algn="thaiDist" eaLnBrk="1" hangingPunct="1">
              <a:lnSpc>
                <a:spcPct val="110000"/>
              </a:lnSpc>
              <a:spcBef>
                <a:spcPts val="1800"/>
              </a:spcBef>
              <a:buClr>
                <a:schemeClr val="tx1"/>
              </a:buClr>
              <a:buNone/>
            </a:pPr>
            <a:r>
              <a:rPr lang="en-US" altLang="en-US" sz="3000">
                <a:cs typeface="Times New Roman" panose="02020603050405020304" pitchFamily="18" charset="0"/>
              </a:rPr>
              <a:t>The considerable requirement for natural gas in 2070 makes it imperative that Thailand undertakes a strong effort to find more natural gas in areas that have so far not been explored. This requires a more attractive fiscal system. Following would be the VME suggestions:</a:t>
            </a:r>
          </a:p>
          <a:p>
            <a:pPr marL="347663" indent="-347663" eaLnBrk="1" hangingPunct="1">
              <a:lnSpc>
                <a:spcPct val="100000"/>
              </a:lnSpc>
              <a:spcBef>
                <a:spcPts val="1800"/>
              </a:spcBef>
              <a:buClr>
                <a:schemeClr val="tx1"/>
              </a:buClr>
              <a:buNone/>
            </a:pPr>
            <a:r>
              <a:rPr lang="en-US" altLang="en-US" sz="3000" b="1">
                <a:solidFill>
                  <a:srgbClr val="002060"/>
                </a:solidFill>
                <a:cs typeface="Times New Roman" panose="02020603050405020304" pitchFamily="18" charset="0"/>
              </a:rPr>
              <a:t>--</a:t>
            </a:r>
            <a:r>
              <a:rPr lang="en-US" altLang="en-US" sz="3000">
                <a:cs typeface="Times New Roman" panose="02020603050405020304" pitchFamily="18" charset="0"/>
              </a:rPr>
              <a:t> The SRB and Carried Interest for the state company should be deleted</a:t>
            </a:r>
          </a:p>
          <a:p>
            <a:pPr marL="347663" indent="-347663" eaLnBrk="1" hangingPunct="1">
              <a:lnSpc>
                <a:spcPct val="100000"/>
              </a:lnSpc>
              <a:spcBef>
                <a:spcPts val="1800"/>
              </a:spcBef>
              <a:buClr>
                <a:schemeClr val="tx1"/>
              </a:buClr>
              <a:buNone/>
            </a:pPr>
            <a:r>
              <a:rPr lang="en-US" altLang="en-US" sz="3000" b="1">
                <a:solidFill>
                  <a:srgbClr val="002060"/>
                </a:solidFill>
                <a:cs typeface="Times New Roman" panose="02020603050405020304" pitchFamily="18" charset="0"/>
              </a:rPr>
              <a:t>--</a:t>
            </a:r>
            <a:r>
              <a:rPr lang="en-US" altLang="en-US" sz="3000">
                <a:cs typeface="Times New Roman" panose="02020603050405020304" pitchFamily="18" charset="0"/>
              </a:rPr>
              <a:t>	The Petroleum Income Tax (“PIT”) for new acreage should have  </a:t>
            </a:r>
            <a:br>
              <a:rPr lang="en-US" altLang="en-US" sz="3000">
                <a:cs typeface="Times New Roman" panose="02020603050405020304" pitchFamily="18" charset="0"/>
              </a:rPr>
            </a:br>
            <a:r>
              <a:rPr lang="en-US" altLang="en-US" sz="3000">
                <a:cs typeface="Times New Roman" panose="02020603050405020304" pitchFamily="18" charset="0"/>
              </a:rPr>
              <a:t>the following features:</a:t>
            </a:r>
          </a:p>
          <a:p>
            <a:pPr marL="682625" indent="-334963" eaLnBrk="1" hangingPunct="1">
              <a:lnSpc>
                <a:spcPct val="100000"/>
              </a:lnSpc>
              <a:spcBef>
                <a:spcPts val="1200"/>
              </a:spcBef>
              <a:buClr>
                <a:srgbClr val="002060"/>
              </a:buClr>
              <a:buSzPct val="100000"/>
              <a:buFont typeface="Wingdings" panose="05000000000000000000" pitchFamily="2" charset="2"/>
              <a:buChar char="§"/>
            </a:pPr>
            <a:r>
              <a:rPr lang="en-US" altLang="en-US" sz="3000">
                <a:cs typeface="Times New Roman" panose="02020603050405020304" pitchFamily="18" charset="0"/>
              </a:rPr>
              <a:t>tax rate of 30%, </a:t>
            </a:r>
          </a:p>
          <a:p>
            <a:pPr marL="682625" indent="-334963" eaLnBrk="1" hangingPunct="1">
              <a:lnSpc>
                <a:spcPct val="100000"/>
              </a:lnSpc>
              <a:spcBef>
                <a:spcPts val="1200"/>
              </a:spcBef>
              <a:buClr>
                <a:srgbClr val="002060"/>
              </a:buClr>
              <a:buSzPct val="100000"/>
              <a:buFont typeface="Wingdings" panose="05000000000000000000" pitchFamily="2" charset="2"/>
              <a:buChar char="§"/>
            </a:pPr>
            <a:r>
              <a:rPr lang="en-US" altLang="en-US" sz="3000">
                <a:cs typeface="Times New Roman" panose="02020603050405020304" pitchFamily="18" charset="0"/>
              </a:rPr>
              <a:t>uplift of 40% on all capital expenditures for exploration and appraisal,</a:t>
            </a:r>
          </a:p>
          <a:p>
            <a:pPr marL="682625" indent="-334963" eaLnBrk="1" hangingPunct="1">
              <a:lnSpc>
                <a:spcPct val="100000"/>
              </a:lnSpc>
              <a:spcBef>
                <a:spcPts val="1200"/>
              </a:spcBef>
              <a:buClr>
                <a:srgbClr val="002060"/>
              </a:buClr>
              <a:buSzPct val="100000"/>
              <a:buFont typeface="Wingdings" panose="05000000000000000000" pitchFamily="2" charset="2"/>
              <a:buChar char="§"/>
            </a:pPr>
            <a:r>
              <a:rPr lang="en-US" altLang="en-US" sz="3000">
                <a:cs typeface="Times New Roman" panose="02020603050405020304" pitchFamily="18" charset="0"/>
              </a:rPr>
              <a:t>all exploration and appraisal costs expenses as incurred. </a:t>
            </a:r>
          </a:p>
        </p:txBody>
      </p:sp>
      <p:sp>
        <p:nvSpPr>
          <p:cNvPr id="292868" name="Text Box 6">
            <a:extLst>
              <a:ext uri="{FF2B5EF4-FFF2-40B4-BE49-F238E27FC236}">
                <a16:creationId xmlns:a16="http://schemas.microsoft.com/office/drawing/2014/main" id="{EF2F0138-F622-7487-A35E-CFE27A8CBBE4}"/>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791E0E6C-DC0B-4568-8154-2A7E928FA9C1}" type="slidenum">
              <a:rPr lang="en-US" altLang="en-US" sz="2198"/>
              <a:pPr algn="ctr" eaLnBrk="1" hangingPunct="1">
                <a:lnSpc>
                  <a:spcPct val="100000"/>
                </a:lnSpc>
                <a:spcBef>
                  <a:spcPct val="50000"/>
                </a:spcBef>
                <a:buFontTx/>
                <a:buNone/>
              </a:pPr>
              <a:t>20</a:t>
            </a:fld>
            <a:r>
              <a:rPr lang="en-US" altLang="en-US" sz="2198"/>
              <a:t> </a:t>
            </a:r>
          </a:p>
        </p:txBody>
      </p:sp>
      <p:sp>
        <p:nvSpPr>
          <p:cNvPr id="5" name="Rectangle 4">
            <a:extLst>
              <a:ext uri="{FF2B5EF4-FFF2-40B4-BE49-F238E27FC236}">
                <a16:creationId xmlns:a16="http://schemas.microsoft.com/office/drawing/2014/main" id="{B786EAC5-ACD6-CF5E-985C-40D5F58F9647}"/>
              </a:ext>
            </a:extLst>
          </p:cNvPr>
          <p:cNvSpPr txBox="1">
            <a:spLocks/>
          </p:cNvSpPr>
          <p:nvPr/>
        </p:nvSpPr>
        <p:spPr>
          <a:xfrm>
            <a:off x="1" y="202922"/>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ea typeface="+mn-ea"/>
                <a:cs typeface="Times New Roman" panose="02020603050405020304" pitchFamily="18" charset="0"/>
              </a:rPr>
              <a:t>THAILAND IV</a:t>
            </a:r>
            <a:endParaRPr lang="en-US" altLang="en-US" sz="4000" b="1">
              <a:solidFill>
                <a:srgbClr val="002060"/>
              </a:solidFill>
              <a:latin typeface="Calibri body"/>
            </a:endParaRPr>
          </a:p>
        </p:txBody>
      </p:sp>
    </p:spTree>
    <p:extLst>
      <p:ext uri="{BB962C8B-B14F-4D97-AF65-F5344CB8AC3E}">
        <p14:creationId xmlns:p14="http://schemas.microsoft.com/office/powerpoint/2010/main" val="12561192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2867" name="Rectangle 5">
            <a:extLst>
              <a:ext uri="{FF2B5EF4-FFF2-40B4-BE49-F238E27FC236}">
                <a16:creationId xmlns:a16="http://schemas.microsoft.com/office/drawing/2014/main" id="{3A468DC2-6A26-ED16-391A-637A97518B4B}"/>
              </a:ext>
            </a:extLst>
          </p:cNvPr>
          <p:cNvSpPr>
            <a:spLocks noGrp="1" noChangeArrowheads="1"/>
          </p:cNvSpPr>
          <p:nvPr>
            <p:ph idx="1"/>
          </p:nvPr>
        </p:nvSpPr>
        <p:spPr>
          <a:xfrm>
            <a:off x="740229" y="1932930"/>
            <a:ext cx="12641942" cy="3245042"/>
          </a:xfrm>
        </p:spPr>
        <p:txBody>
          <a:bodyPr>
            <a:normAutofit/>
          </a:bodyPr>
          <a:lstStyle/>
          <a:p>
            <a:pPr marL="0" indent="0" eaLnBrk="1" hangingPunct="1">
              <a:lnSpc>
                <a:spcPct val="100000"/>
              </a:lnSpc>
              <a:spcBef>
                <a:spcPts val="0"/>
              </a:spcBef>
              <a:buClr>
                <a:schemeClr val="tx1"/>
              </a:buClr>
              <a:buNone/>
            </a:pPr>
            <a:r>
              <a:rPr lang="en-US" altLang="en-US" sz="3200">
                <a:cs typeface="Times New Roman" panose="02020603050405020304" pitchFamily="18" charset="0"/>
              </a:rPr>
              <a:t>Royalties should provide more incentive for gas. Therefore, royalties should be as follows:</a:t>
            </a:r>
          </a:p>
          <a:p>
            <a:pPr marL="0" indent="0" eaLnBrk="1" hangingPunct="1">
              <a:lnSpc>
                <a:spcPct val="100000"/>
              </a:lnSpc>
              <a:spcBef>
                <a:spcPts val="1800"/>
              </a:spcBef>
              <a:buClr>
                <a:schemeClr val="tx1"/>
              </a:buClr>
              <a:buNone/>
              <a:tabLst>
                <a:tab pos="347663" algn="l"/>
              </a:tabLst>
            </a:pPr>
            <a:r>
              <a:rPr lang="en-US" altLang="en-US" sz="3200" b="1">
                <a:solidFill>
                  <a:srgbClr val="002060"/>
                </a:solidFill>
                <a:cs typeface="Times New Roman" panose="02020603050405020304" pitchFamily="18" charset="0"/>
              </a:rPr>
              <a:t>--</a:t>
            </a:r>
            <a:r>
              <a:rPr lang="en-US" altLang="en-US" sz="3200">
                <a:cs typeface="Times New Roman" panose="02020603050405020304" pitchFamily="18" charset="0"/>
              </a:rPr>
              <a:t>	The Thailand III royalty rate scales based on production level for oil 	could be maintained for Thailand IV,</a:t>
            </a:r>
          </a:p>
          <a:p>
            <a:pPr marL="0" indent="0" eaLnBrk="1" hangingPunct="1">
              <a:lnSpc>
                <a:spcPct val="100000"/>
              </a:lnSpc>
              <a:spcBef>
                <a:spcPts val="1800"/>
              </a:spcBef>
              <a:buClr>
                <a:schemeClr val="tx1"/>
              </a:buClr>
              <a:buNone/>
              <a:tabLst>
                <a:tab pos="347663" algn="l"/>
              </a:tabLst>
            </a:pPr>
            <a:r>
              <a:rPr lang="en-US" altLang="en-US" sz="3200" b="1">
                <a:solidFill>
                  <a:srgbClr val="002060"/>
                </a:solidFill>
                <a:cs typeface="Times New Roman" panose="02020603050405020304" pitchFamily="18" charset="0"/>
              </a:rPr>
              <a:t>--</a:t>
            </a:r>
            <a:r>
              <a:rPr lang="en-US" altLang="en-US" sz="3200">
                <a:cs typeface="Times New Roman" panose="02020603050405020304" pitchFamily="18" charset="0"/>
              </a:rPr>
              <a:t> However, royalty rates for natural gas should be 50% of the rates for oil. </a:t>
            </a:r>
          </a:p>
        </p:txBody>
      </p:sp>
      <p:sp>
        <p:nvSpPr>
          <p:cNvPr id="292868" name="Text Box 6">
            <a:extLst>
              <a:ext uri="{FF2B5EF4-FFF2-40B4-BE49-F238E27FC236}">
                <a16:creationId xmlns:a16="http://schemas.microsoft.com/office/drawing/2014/main" id="{EF2F0138-F622-7487-A35E-CFE27A8CBBE4}"/>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791E0E6C-DC0B-4568-8154-2A7E928FA9C1}" type="slidenum">
              <a:rPr lang="en-US" altLang="en-US" sz="2198"/>
              <a:pPr algn="ctr" eaLnBrk="1" hangingPunct="1">
                <a:lnSpc>
                  <a:spcPct val="100000"/>
                </a:lnSpc>
                <a:spcBef>
                  <a:spcPct val="50000"/>
                </a:spcBef>
                <a:buFontTx/>
                <a:buNone/>
              </a:pPr>
              <a:t>21</a:t>
            </a:fld>
            <a:r>
              <a:rPr lang="en-US" altLang="en-US" sz="2198"/>
              <a:t> </a:t>
            </a:r>
          </a:p>
        </p:txBody>
      </p:sp>
      <p:sp>
        <p:nvSpPr>
          <p:cNvPr id="5" name="Rectangle 4">
            <a:extLst>
              <a:ext uri="{FF2B5EF4-FFF2-40B4-BE49-F238E27FC236}">
                <a16:creationId xmlns:a16="http://schemas.microsoft.com/office/drawing/2014/main" id="{28375D20-7E53-079E-CCBD-C3A5662E5DB9}"/>
              </a:ext>
            </a:extLst>
          </p:cNvPr>
          <p:cNvSpPr txBox="1">
            <a:spLocks/>
          </p:cNvSpPr>
          <p:nvPr/>
        </p:nvSpPr>
        <p:spPr>
          <a:xfrm>
            <a:off x="1" y="202922"/>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ea typeface="+mn-ea"/>
                <a:cs typeface="Times New Roman" panose="02020603050405020304" pitchFamily="18" charset="0"/>
              </a:rPr>
              <a:t>THAILAND IV</a:t>
            </a:r>
            <a:endParaRPr lang="en-US" altLang="en-US" sz="4000" b="1">
              <a:solidFill>
                <a:srgbClr val="002060"/>
              </a:solidFill>
              <a:latin typeface="Calibri body"/>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1301579" y="6458858"/>
            <a:ext cx="11743651" cy="957944"/>
          </a:xfrm>
        </p:spPr>
        <p:txBody>
          <a:bodyPr>
            <a:noAutofit/>
          </a:bodyPr>
          <a:lstStyle/>
          <a:p>
            <a:pPr marL="0" indent="0" eaLnBrk="1" hangingPunct="1">
              <a:buClr>
                <a:schemeClr val="tx1"/>
              </a:buClr>
              <a:buNone/>
            </a:pPr>
            <a:r>
              <a:rPr lang="en-US" altLang="en-US" sz="2800">
                <a:cs typeface="Times New Roman" panose="02020603050405020304" pitchFamily="18" charset="0"/>
              </a:rPr>
              <a:t>The government take of the proposed Thailand IV system is 42.7% and rates approximately 180 in government take level out of 856 world fiscal systems. </a:t>
            </a:r>
          </a:p>
          <a:p>
            <a:pPr marL="0" indent="0" eaLnBrk="1" hangingPunct="1">
              <a:buClr>
                <a:schemeClr val="tx1"/>
              </a:buClr>
              <a:buNone/>
            </a:pPr>
            <a:r>
              <a:rPr lang="en-US" altLang="en-US" sz="2800">
                <a:cs typeface="Times New Roman" panose="02020603050405020304" pitchFamily="18" charset="0"/>
              </a:rPr>
              <a:t> </a:t>
            </a:r>
          </a:p>
          <a:p>
            <a:pPr marL="0" indent="0" eaLnBrk="1" hangingPunct="1">
              <a:buClr>
                <a:schemeClr val="tx1"/>
              </a:buClr>
              <a:buNone/>
            </a:pPr>
            <a:endParaRPr lang="en-US" altLang="en-US" sz="2800">
              <a:cs typeface="Times New Roman" panose="02020603050405020304" pitchFamily="18" charset="0"/>
            </a:endParaRPr>
          </a:p>
          <a:p>
            <a:pPr marL="0" indent="0" eaLnBrk="1" hangingPunct="1">
              <a:buClr>
                <a:schemeClr val="tx1"/>
              </a:buClr>
              <a:buNone/>
            </a:pPr>
            <a:endParaRPr lang="en-US" altLang="en-US" sz="2800">
              <a:cs typeface="Times New Roman" panose="02020603050405020304" pitchFamily="18" charset="0"/>
            </a:endParaRPr>
          </a:p>
          <a:p>
            <a:pPr marL="0" indent="0" eaLnBrk="1" hangingPunct="1">
              <a:buClr>
                <a:schemeClr val="tx1"/>
              </a:buClr>
              <a:buNone/>
            </a:pPr>
            <a:endParaRPr lang="en-US" altLang="en-US" sz="2800">
              <a:cs typeface="Times New Roman" panose="02020603050405020304" pitchFamily="18" charset="0"/>
            </a:endParaRPr>
          </a:p>
          <a:p>
            <a:pPr marL="0" indent="0" eaLnBrk="1" hangingPunct="1">
              <a:buClr>
                <a:schemeClr val="tx1"/>
              </a:buClr>
              <a:buNone/>
            </a:pPr>
            <a:endParaRPr lang="en-US" altLang="en-US" sz="2800">
              <a:cs typeface="Times New Roman" panose="02020603050405020304" pitchFamily="18" charset="0"/>
            </a:endParaRPr>
          </a:p>
          <a:p>
            <a:pPr marL="0" indent="0" eaLnBrk="1" hangingPunct="1">
              <a:buClr>
                <a:schemeClr val="tx1"/>
              </a:buClr>
              <a:buNone/>
            </a:pPr>
            <a:r>
              <a:rPr lang="en-US" altLang="en-US" sz="2800">
                <a:cs typeface="Times New Roman" panose="02020603050405020304" pitchFamily="18" charset="0"/>
              </a:rPr>
              <a:t>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22</a:t>
            </a:fld>
            <a:r>
              <a:rPr lang="en-US" altLang="en-US" sz="2198">
                <a:latin typeface="Times New Roman" panose="02020603050405020304" pitchFamily="18" charset="0"/>
              </a:rPr>
              <a:t> </a:t>
            </a:r>
          </a:p>
        </p:txBody>
      </p:sp>
      <p:pic>
        <p:nvPicPr>
          <p:cNvPr id="2" name="Picture 1">
            <a:extLst>
              <a:ext uri="{FF2B5EF4-FFF2-40B4-BE49-F238E27FC236}">
                <a16:creationId xmlns:a16="http://schemas.microsoft.com/office/drawing/2014/main" id="{0D2AB446-E316-49EE-2CA8-3C749D859FB9}"/>
              </a:ext>
            </a:extLst>
          </p:cNvPr>
          <p:cNvPicPr>
            <a:picLocks noChangeAspect="1"/>
          </p:cNvPicPr>
          <p:nvPr/>
        </p:nvPicPr>
        <p:blipFill>
          <a:blip r:embed="rId3"/>
          <a:stretch>
            <a:fillRect/>
          </a:stretch>
        </p:blipFill>
        <p:spPr>
          <a:xfrm>
            <a:off x="2629420" y="1316108"/>
            <a:ext cx="8430465" cy="4753627"/>
          </a:xfrm>
          <a:prstGeom prst="rect">
            <a:avLst/>
          </a:prstGeom>
        </p:spPr>
      </p:pic>
      <p:sp>
        <p:nvSpPr>
          <p:cNvPr id="3" name="Rectangle 4">
            <a:extLst>
              <a:ext uri="{FF2B5EF4-FFF2-40B4-BE49-F238E27FC236}">
                <a16:creationId xmlns:a16="http://schemas.microsoft.com/office/drawing/2014/main" id="{04D4D643-167D-6F6A-1439-D79B06E2057B}"/>
              </a:ext>
            </a:extLst>
          </p:cNvPr>
          <p:cNvSpPr txBox="1">
            <a:spLocks/>
          </p:cNvSpPr>
          <p:nvPr/>
        </p:nvSpPr>
        <p:spPr>
          <a:xfrm>
            <a:off x="1" y="130352"/>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ea typeface="+mn-ea"/>
                <a:cs typeface="Times New Roman" panose="02020603050405020304" pitchFamily="18" charset="0"/>
              </a:rPr>
              <a:t>THAILAND IV</a:t>
            </a:r>
            <a:endParaRPr lang="en-US" altLang="en-US" sz="4000" b="1">
              <a:solidFill>
                <a:srgbClr val="002060"/>
              </a:solidFill>
              <a:latin typeface="Calibri body"/>
            </a:endParaRPr>
          </a:p>
        </p:txBody>
      </p:sp>
    </p:spTree>
    <p:extLst>
      <p:ext uri="{BB962C8B-B14F-4D97-AF65-F5344CB8AC3E}">
        <p14:creationId xmlns:p14="http://schemas.microsoft.com/office/powerpoint/2010/main" val="818136888"/>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2061027" y="6933757"/>
            <a:ext cx="10189031" cy="570126"/>
          </a:xfrm>
        </p:spPr>
        <p:txBody>
          <a:bodyPr>
            <a:noAutofit/>
          </a:bodyPr>
          <a:lstStyle/>
          <a:p>
            <a:pPr marL="0" indent="0" eaLnBrk="1" hangingPunct="1">
              <a:buClr>
                <a:schemeClr val="tx1"/>
              </a:buClr>
              <a:buNone/>
            </a:pPr>
            <a:r>
              <a:rPr lang="en-US" altLang="en-US" sz="3000">
                <a:cs typeface="Times New Roman" panose="02020603050405020304" pitchFamily="18" charset="0"/>
              </a:rPr>
              <a:t>Thailand IV would be fully competitive terms. </a:t>
            </a: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endParaRPr lang="en-US" altLang="en-US" sz="3000">
              <a:cs typeface="Times New Roman" panose="02020603050405020304" pitchFamily="18" charset="0"/>
            </a:endParaRPr>
          </a:p>
          <a:p>
            <a:pPr marL="0" indent="0" eaLnBrk="1" hangingPunct="1">
              <a:buClr>
                <a:schemeClr val="tx1"/>
              </a:buClr>
              <a:buNone/>
            </a:pPr>
            <a:r>
              <a:rPr lang="en-US" altLang="en-US" sz="3000">
                <a:cs typeface="Times New Roman" panose="02020603050405020304" pitchFamily="18" charset="0"/>
              </a:rPr>
              <a:t>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23</a:t>
            </a:fld>
            <a:r>
              <a:rPr lang="en-US" altLang="en-US" sz="2198">
                <a:latin typeface="Times New Roman" panose="02020603050405020304" pitchFamily="18" charset="0"/>
              </a:rPr>
              <a:t> </a:t>
            </a:r>
          </a:p>
        </p:txBody>
      </p:sp>
      <p:pic>
        <p:nvPicPr>
          <p:cNvPr id="4" name="Picture 3">
            <a:extLst>
              <a:ext uri="{FF2B5EF4-FFF2-40B4-BE49-F238E27FC236}">
                <a16:creationId xmlns:a16="http://schemas.microsoft.com/office/drawing/2014/main" id="{7CB6C78F-19EF-587A-389D-2CCAB45E12FD}"/>
              </a:ext>
            </a:extLst>
          </p:cNvPr>
          <p:cNvPicPr>
            <a:picLocks noChangeAspect="1"/>
          </p:cNvPicPr>
          <p:nvPr/>
        </p:nvPicPr>
        <p:blipFill>
          <a:blip r:embed="rId3"/>
          <a:stretch>
            <a:fillRect/>
          </a:stretch>
        </p:blipFill>
        <p:spPr>
          <a:xfrm>
            <a:off x="2061028" y="1485200"/>
            <a:ext cx="9477829" cy="5173964"/>
          </a:xfrm>
          <a:prstGeom prst="rect">
            <a:avLst/>
          </a:prstGeom>
        </p:spPr>
      </p:pic>
      <p:sp>
        <p:nvSpPr>
          <p:cNvPr id="5" name="Rectangle 4">
            <a:extLst>
              <a:ext uri="{FF2B5EF4-FFF2-40B4-BE49-F238E27FC236}">
                <a16:creationId xmlns:a16="http://schemas.microsoft.com/office/drawing/2014/main" id="{1ABE8A33-1B7D-3295-D78C-04744FF4DF1C}"/>
              </a:ext>
            </a:extLst>
          </p:cNvPr>
          <p:cNvSpPr txBox="1">
            <a:spLocks/>
          </p:cNvSpPr>
          <p:nvPr/>
        </p:nvSpPr>
        <p:spPr>
          <a:xfrm>
            <a:off x="1" y="130352"/>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ea typeface="+mn-ea"/>
                <a:cs typeface="Times New Roman" panose="02020603050405020304" pitchFamily="18" charset="0"/>
              </a:rPr>
              <a:t>THAILAND IV</a:t>
            </a:r>
            <a:endParaRPr lang="en-US" altLang="en-US" sz="4000" b="1">
              <a:solidFill>
                <a:srgbClr val="002060"/>
              </a:solidFill>
              <a:latin typeface="Calibri body"/>
            </a:endParaRPr>
          </a:p>
        </p:txBody>
      </p:sp>
    </p:spTree>
    <p:extLst>
      <p:ext uri="{BB962C8B-B14F-4D97-AF65-F5344CB8AC3E}">
        <p14:creationId xmlns:p14="http://schemas.microsoft.com/office/powerpoint/2010/main" val="162437323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9" name="Rectangle 5">
            <a:extLst>
              <a:ext uri="{FF2B5EF4-FFF2-40B4-BE49-F238E27FC236}">
                <a16:creationId xmlns:a16="http://schemas.microsoft.com/office/drawing/2014/main" id="{C494D67C-0601-D41C-0FFB-C90C9B17D1E2}"/>
              </a:ext>
            </a:extLst>
          </p:cNvPr>
          <p:cNvSpPr>
            <a:spLocks noGrp="1" noChangeArrowheads="1"/>
          </p:cNvSpPr>
          <p:nvPr>
            <p:ph idx="1"/>
          </p:nvPr>
        </p:nvSpPr>
        <p:spPr>
          <a:xfrm>
            <a:off x="949960" y="1756460"/>
            <a:ext cx="11915935" cy="5158398"/>
          </a:xfrm>
        </p:spPr>
        <p:txBody>
          <a:bodyPr>
            <a:normAutofit/>
          </a:bodyPr>
          <a:lstStyle/>
          <a:p>
            <a:pPr marL="0" indent="0" algn="thaiDist" eaLnBrk="1" hangingPunct="1">
              <a:buClr>
                <a:schemeClr val="tx1"/>
              </a:buClr>
              <a:buNone/>
            </a:pPr>
            <a:r>
              <a:rPr lang="en-US" altLang="en-US" sz="3200">
                <a:cs typeface="Times New Roman" panose="02020603050405020304" pitchFamily="18" charset="0"/>
              </a:rPr>
              <a:t>It is likely that traditional CCS, consisting of capturing the CO2 from flue gasses in a power plant and injecting the CO2 in underground reservoirs will remain a relatively expensive process.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It is therefore important that the Thai legislation strongly supports possible cheaper options.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An example will be discussed in which Microsoft and other companies have already invested in the related CO2 offtake agreements and are therefore already commercial:</a:t>
            </a:r>
          </a:p>
          <a:p>
            <a:pPr marL="406400" indent="-406400" algn="thaiDist" eaLnBrk="1" hangingPunct="1">
              <a:lnSpc>
                <a:spcPct val="100000"/>
              </a:lnSpc>
              <a:spcBef>
                <a:spcPts val="1800"/>
              </a:spcBef>
              <a:buClr>
                <a:srgbClr val="002060"/>
              </a:buClr>
              <a:buSzPct val="80000"/>
              <a:buFont typeface="Wingdings" panose="05000000000000000000" pitchFamily="2" charset="2"/>
              <a:buChar char="n"/>
              <a:tabLst>
                <a:tab pos="406400" algn="l"/>
              </a:tabLst>
            </a:pPr>
            <a:r>
              <a:rPr lang="en-US" altLang="en-US" sz="3200">
                <a:cs typeface="Times New Roman" panose="02020603050405020304" pitchFamily="18" charset="0"/>
              </a:rPr>
              <a:t> </a:t>
            </a:r>
            <a:r>
              <a:rPr lang="en-US" altLang="en-US" sz="3200" err="1">
                <a:cs typeface="Times New Roman" panose="02020603050405020304" pitchFamily="18" charset="0"/>
              </a:rPr>
              <a:t>Exomad</a:t>
            </a:r>
            <a:r>
              <a:rPr lang="en-US" altLang="en-US" sz="3200">
                <a:cs typeface="Times New Roman" panose="02020603050405020304" pitchFamily="18" charset="0"/>
              </a:rPr>
              <a:t> Green for biochar production. </a:t>
            </a:r>
          </a:p>
        </p:txBody>
      </p:sp>
      <p:sp>
        <p:nvSpPr>
          <p:cNvPr id="301060" name="Text Box 6">
            <a:extLst>
              <a:ext uri="{FF2B5EF4-FFF2-40B4-BE49-F238E27FC236}">
                <a16:creationId xmlns:a16="http://schemas.microsoft.com/office/drawing/2014/main" id="{714928BB-B0C8-A9D9-95AE-D87410E64C82}"/>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CDE206A9-C696-4D25-A8BE-AB7194EB62BF}" type="slidenum">
              <a:rPr lang="en-US" altLang="en-US" sz="2198"/>
              <a:pPr algn="ctr" eaLnBrk="1" hangingPunct="1">
                <a:lnSpc>
                  <a:spcPct val="100000"/>
                </a:lnSpc>
                <a:spcBef>
                  <a:spcPct val="50000"/>
                </a:spcBef>
                <a:buFontTx/>
                <a:buNone/>
              </a:pPr>
              <a:t>24</a:t>
            </a:fld>
            <a:r>
              <a:rPr lang="en-US" altLang="en-US" sz="2198"/>
              <a:t> </a:t>
            </a:r>
          </a:p>
        </p:txBody>
      </p:sp>
      <p:sp>
        <p:nvSpPr>
          <p:cNvPr id="2" name="Rectangle 4">
            <a:extLst>
              <a:ext uri="{FF2B5EF4-FFF2-40B4-BE49-F238E27FC236}">
                <a16:creationId xmlns:a16="http://schemas.microsoft.com/office/drawing/2014/main" id="{B0073BCE-61C3-0948-130B-521904AF0E2A}"/>
              </a:ext>
            </a:extLst>
          </p:cNvPr>
          <p:cNvSpPr txBox="1">
            <a:spLocks/>
          </p:cNvSpPr>
          <p:nvPr/>
        </p:nvSpPr>
        <p:spPr>
          <a:xfrm>
            <a:off x="1" y="202919"/>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BROADER APPROACH TO CCS</a:t>
            </a: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9" name="Rectangle 5">
            <a:extLst>
              <a:ext uri="{FF2B5EF4-FFF2-40B4-BE49-F238E27FC236}">
                <a16:creationId xmlns:a16="http://schemas.microsoft.com/office/drawing/2014/main" id="{C494D67C-0601-D41C-0FFB-C90C9B17D1E2}"/>
              </a:ext>
            </a:extLst>
          </p:cNvPr>
          <p:cNvSpPr>
            <a:spLocks noGrp="1" noChangeArrowheads="1"/>
          </p:cNvSpPr>
          <p:nvPr>
            <p:ph idx="1"/>
          </p:nvPr>
        </p:nvSpPr>
        <p:spPr>
          <a:xfrm>
            <a:off x="725714" y="1422733"/>
            <a:ext cx="12426316" cy="6023097"/>
          </a:xfrm>
        </p:spPr>
        <p:txBody>
          <a:bodyPr>
            <a:noAutofit/>
          </a:bodyPr>
          <a:lstStyle/>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Charcoal production from biomass is a simple process.  Biomass is fed into </a:t>
            </a:r>
            <a:br>
              <a:rPr lang="en-US" altLang="en-US" sz="3000">
                <a:cs typeface="Times New Roman" panose="02020603050405020304" pitchFamily="18" charset="0"/>
              </a:rPr>
            </a:br>
            <a:r>
              <a:rPr lang="en-US" altLang="en-US" sz="3000">
                <a:cs typeface="Times New Roman" panose="02020603050405020304" pitchFamily="18" charset="0"/>
              </a:rPr>
              <a:t>a pyrolysis plant  which turns the biomass with the exclusion of oxygen </a:t>
            </a:r>
            <a:br>
              <a:rPr lang="en-US" altLang="en-US" sz="3000">
                <a:cs typeface="Times New Roman" panose="02020603050405020304" pitchFamily="18" charset="0"/>
              </a:rPr>
            </a:br>
            <a:r>
              <a:rPr lang="en-US" altLang="en-US" sz="3000">
                <a:cs typeface="Times New Roman" panose="02020603050405020304" pitchFamily="18" charset="0"/>
              </a:rPr>
              <a:t>in biochar.  Biochar could be used as fertilizer or simply buried. Buried charcoal does not deteriorate.</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A pyrolysis plant that can be fed with 300,000 tons per year biomass and produces 100,000 tons of biochar and would capture permanently 200,000 tons per year directly from the air.</a:t>
            </a:r>
          </a:p>
          <a:p>
            <a:pPr marL="0" indent="0" algn="thaiDist" eaLnBrk="1" hangingPunct="1">
              <a:lnSpc>
                <a:spcPct val="100000"/>
              </a:lnSpc>
              <a:spcBef>
                <a:spcPts val="1800"/>
              </a:spcBef>
              <a:buClr>
                <a:schemeClr val="tx1"/>
              </a:buClr>
              <a:buNone/>
            </a:pPr>
            <a:r>
              <a:rPr lang="en-US" altLang="en-US" sz="3000" err="1">
                <a:cs typeface="Times New Roman" panose="02020603050405020304" pitchFamily="18" charset="0"/>
              </a:rPr>
              <a:t>Exomad</a:t>
            </a:r>
            <a:r>
              <a:rPr lang="en-US" altLang="en-US" sz="3000">
                <a:cs typeface="Times New Roman" panose="02020603050405020304" pitchFamily="18" charset="0"/>
              </a:rPr>
              <a:t> Green has such a plant operating in Bolivia.  </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Such a plant in Thailand would probably cost $ 4 million.  </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This means petroleum companies could abate the CO2 as part of the delivery of the natural gas in this way at very low costs. </a:t>
            </a:r>
          </a:p>
        </p:txBody>
      </p:sp>
      <p:sp>
        <p:nvSpPr>
          <p:cNvPr id="301060" name="Text Box 6">
            <a:extLst>
              <a:ext uri="{FF2B5EF4-FFF2-40B4-BE49-F238E27FC236}">
                <a16:creationId xmlns:a16="http://schemas.microsoft.com/office/drawing/2014/main" id="{714928BB-B0C8-A9D9-95AE-D87410E64C82}"/>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CDE206A9-C696-4D25-A8BE-AB7194EB62BF}" type="slidenum">
              <a:rPr lang="en-US" altLang="en-US" sz="2198"/>
              <a:pPr algn="ctr" eaLnBrk="1" hangingPunct="1">
                <a:lnSpc>
                  <a:spcPct val="100000"/>
                </a:lnSpc>
                <a:spcBef>
                  <a:spcPct val="50000"/>
                </a:spcBef>
                <a:buFontTx/>
                <a:buNone/>
              </a:pPr>
              <a:t>25</a:t>
            </a:fld>
            <a:r>
              <a:rPr lang="en-US" altLang="en-US" sz="2198"/>
              <a:t> </a:t>
            </a:r>
          </a:p>
        </p:txBody>
      </p:sp>
      <p:sp>
        <p:nvSpPr>
          <p:cNvPr id="4" name="Rectangle 4">
            <a:extLst>
              <a:ext uri="{FF2B5EF4-FFF2-40B4-BE49-F238E27FC236}">
                <a16:creationId xmlns:a16="http://schemas.microsoft.com/office/drawing/2014/main" id="{8A91D684-0296-8500-4C37-BEF9D664287A}"/>
              </a:ext>
            </a:extLst>
          </p:cNvPr>
          <p:cNvSpPr txBox="1">
            <a:spLocks/>
          </p:cNvSpPr>
          <p:nvPr/>
        </p:nvSpPr>
        <p:spPr>
          <a:xfrm>
            <a:off x="1" y="217436"/>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BROADER APPROACH TO CCS</a:t>
            </a:r>
          </a:p>
        </p:txBody>
      </p:sp>
    </p:spTree>
    <p:extLst>
      <p:ext uri="{BB962C8B-B14F-4D97-AF65-F5344CB8AC3E}">
        <p14:creationId xmlns:p14="http://schemas.microsoft.com/office/powerpoint/2010/main" val="804327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9" name="Rectangle 5">
            <a:extLst>
              <a:ext uri="{FF2B5EF4-FFF2-40B4-BE49-F238E27FC236}">
                <a16:creationId xmlns:a16="http://schemas.microsoft.com/office/drawing/2014/main" id="{C494D67C-0601-D41C-0FFB-C90C9B17D1E2}"/>
              </a:ext>
            </a:extLst>
          </p:cNvPr>
          <p:cNvSpPr>
            <a:spLocks noGrp="1" noChangeArrowheads="1"/>
          </p:cNvSpPr>
          <p:nvPr>
            <p:ph idx="1"/>
          </p:nvPr>
        </p:nvSpPr>
        <p:spPr>
          <a:xfrm>
            <a:off x="827314" y="1538715"/>
            <a:ext cx="12324715" cy="5805514"/>
          </a:xfrm>
        </p:spPr>
        <p:txBody>
          <a:bodyPr>
            <a:noAutofit/>
          </a:bodyPr>
          <a:lstStyle/>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In addition to the </a:t>
            </a:r>
            <a:r>
              <a:rPr lang="en-US" altLang="en-US" sz="3200" err="1">
                <a:cs typeface="Times New Roman" panose="02020603050405020304" pitchFamily="18" charset="0"/>
              </a:rPr>
              <a:t>Exomad</a:t>
            </a:r>
            <a:r>
              <a:rPr lang="en-US" altLang="en-US" sz="3200">
                <a:cs typeface="Times New Roman" panose="02020603050405020304" pitchFamily="18" charset="0"/>
              </a:rPr>
              <a:t> Green concept other concepts also already exist and it is likely that in the future further commercial low cost concepts will developed.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It is important to have low cost clean gas because the gas industry will have to compete with renewables at ever lower costs.</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However, these concepts can solve only a share of all of the Thai abatement problems of natural gas production, since there are limits to these possibilities.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Therefore, Thailand needs to continue to pursue actively traditional CCS, but a broader approach is necessary in Thai policies and legislation. </a:t>
            </a:r>
          </a:p>
        </p:txBody>
      </p:sp>
      <p:sp>
        <p:nvSpPr>
          <p:cNvPr id="301060" name="Text Box 6">
            <a:extLst>
              <a:ext uri="{FF2B5EF4-FFF2-40B4-BE49-F238E27FC236}">
                <a16:creationId xmlns:a16="http://schemas.microsoft.com/office/drawing/2014/main" id="{714928BB-B0C8-A9D9-95AE-D87410E64C82}"/>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CDE206A9-C696-4D25-A8BE-AB7194EB62BF}" type="slidenum">
              <a:rPr lang="en-US" altLang="en-US" sz="2198"/>
              <a:pPr algn="ctr" eaLnBrk="1" hangingPunct="1">
                <a:lnSpc>
                  <a:spcPct val="100000"/>
                </a:lnSpc>
                <a:spcBef>
                  <a:spcPct val="50000"/>
                </a:spcBef>
                <a:buFontTx/>
                <a:buNone/>
              </a:pPr>
              <a:t>26</a:t>
            </a:fld>
            <a:r>
              <a:rPr lang="en-US" altLang="en-US" sz="2198"/>
              <a:t> </a:t>
            </a:r>
          </a:p>
        </p:txBody>
      </p:sp>
      <p:sp>
        <p:nvSpPr>
          <p:cNvPr id="4" name="Rectangle 4">
            <a:extLst>
              <a:ext uri="{FF2B5EF4-FFF2-40B4-BE49-F238E27FC236}">
                <a16:creationId xmlns:a16="http://schemas.microsoft.com/office/drawing/2014/main" id="{230F64B6-E051-7C31-9655-1DF86DF3F5CB}"/>
              </a:ext>
            </a:extLst>
          </p:cNvPr>
          <p:cNvSpPr txBox="1">
            <a:spLocks/>
          </p:cNvSpPr>
          <p:nvPr/>
        </p:nvSpPr>
        <p:spPr>
          <a:xfrm>
            <a:off x="1" y="173894"/>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BROADER APPROACH TO CCS</a:t>
            </a:r>
          </a:p>
        </p:txBody>
      </p:sp>
    </p:spTree>
    <p:extLst>
      <p:ext uri="{BB962C8B-B14F-4D97-AF65-F5344CB8AC3E}">
        <p14:creationId xmlns:p14="http://schemas.microsoft.com/office/powerpoint/2010/main" val="835162668"/>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1059" name="Rectangle 5">
            <a:extLst>
              <a:ext uri="{FF2B5EF4-FFF2-40B4-BE49-F238E27FC236}">
                <a16:creationId xmlns:a16="http://schemas.microsoft.com/office/drawing/2014/main" id="{C494D67C-0601-D41C-0FFB-C90C9B17D1E2}"/>
              </a:ext>
            </a:extLst>
          </p:cNvPr>
          <p:cNvSpPr>
            <a:spLocks noGrp="1" noChangeArrowheads="1"/>
          </p:cNvSpPr>
          <p:nvPr>
            <p:ph idx="1"/>
          </p:nvPr>
        </p:nvSpPr>
        <p:spPr>
          <a:xfrm>
            <a:off x="1236095" y="1532372"/>
            <a:ext cx="11915935" cy="6037106"/>
          </a:xfrm>
        </p:spPr>
        <p:txBody>
          <a:bodyPr>
            <a:normAutofit fontScale="92500" lnSpcReduction="20000"/>
          </a:bodyPr>
          <a:lstStyle/>
          <a:p>
            <a:pPr marL="0" indent="0" eaLnBrk="1" hangingPunct="1">
              <a:buClr>
                <a:schemeClr val="tx1"/>
              </a:buClr>
              <a:buNone/>
            </a:pPr>
            <a:r>
              <a:rPr lang="en-US" altLang="en-US" sz="3200">
                <a:cs typeface="Times New Roman" panose="02020603050405020304" pitchFamily="18" charset="0"/>
              </a:rPr>
              <a:t>Broader Thai policies should preferably include:</a:t>
            </a:r>
          </a:p>
          <a:p>
            <a:pPr marL="465138" indent="-465138" algn="thaiDist" eaLnBrk="1" hangingPunct="1">
              <a:lnSpc>
                <a:spcPct val="110000"/>
              </a:lnSpc>
              <a:spcBef>
                <a:spcPts val="1800"/>
              </a:spcBef>
              <a:buClr>
                <a:srgbClr val="002060"/>
              </a:buClr>
              <a:buSzPct val="80000"/>
              <a:buFont typeface="Wingdings" panose="05000000000000000000" pitchFamily="2" charset="2"/>
              <a:buChar char="n"/>
            </a:pPr>
            <a:r>
              <a:rPr lang="en-US" altLang="en-US" sz="3200">
                <a:cs typeface="Times New Roman" panose="02020603050405020304" pitchFamily="18" charset="0"/>
              </a:rPr>
              <a:t>The possible introduction of a 200 Baht carbon tax in 2025 is a good first step but should be expanded to natural gas and coal. This would add </a:t>
            </a:r>
            <a:br>
              <a:rPr lang="en-US" altLang="en-US" sz="3200">
                <a:cs typeface="Times New Roman" panose="02020603050405020304" pitchFamily="18" charset="0"/>
              </a:rPr>
            </a:br>
            <a:r>
              <a:rPr lang="en-US" altLang="en-US" sz="3200">
                <a:cs typeface="Times New Roman" panose="02020603050405020304" pitchFamily="18" charset="0"/>
              </a:rPr>
              <a:t>$ 0.33 per MMBtu to the price of gas. </a:t>
            </a:r>
          </a:p>
          <a:p>
            <a:pPr marL="465138" indent="-465138" algn="thaiDist" eaLnBrk="1" hangingPunct="1">
              <a:lnSpc>
                <a:spcPct val="110000"/>
              </a:lnSpc>
              <a:spcBef>
                <a:spcPts val="1800"/>
              </a:spcBef>
              <a:buClr>
                <a:srgbClr val="002060"/>
              </a:buClr>
              <a:buSzPct val="80000"/>
              <a:buFont typeface="Wingdings" panose="05000000000000000000" pitchFamily="2" charset="2"/>
              <a:buChar char="n"/>
            </a:pPr>
            <a:r>
              <a:rPr lang="en-US" altLang="en-US" sz="3200">
                <a:cs typeface="Times New Roman" panose="02020603050405020304" pitchFamily="18" charset="0"/>
              </a:rPr>
              <a:t>All abatement costs of CO2 incurred by the petroleum industry should be deductible for PIT purposes and receive an uplift of 40% for any capital expenses incurred, regardless of where such costs are incurred in Thailand.</a:t>
            </a:r>
          </a:p>
          <a:p>
            <a:pPr marL="465138" indent="-465138" algn="thaiDist" eaLnBrk="1" hangingPunct="1">
              <a:lnSpc>
                <a:spcPct val="110000"/>
              </a:lnSpc>
              <a:spcBef>
                <a:spcPts val="1800"/>
              </a:spcBef>
              <a:buClr>
                <a:srgbClr val="002060"/>
              </a:buClr>
              <a:buSzPct val="80000"/>
              <a:buFont typeface="Wingdings" panose="05000000000000000000" pitchFamily="2" charset="2"/>
              <a:buChar char="n"/>
            </a:pPr>
            <a:r>
              <a:rPr lang="en-US" altLang="en-US" sz="3200">
                <a:cs typeface="Times New Roman" panose="02020603050405020304" pitchFamily="18" charset="0"/>
              </a:rPr>
              <a:t>Payments under offtake agreements for CO2 emissions in Thailand should be deductible for PIT purposes.</a:t>
            </a:r>
          </a:p>
          <a:p>
            <a:pPr marL="465138" indent="-465138" algn="thaiDist" eaLnBrk="1" hangingPunct="1">
              <a:lnSpc>
                <a:spcPct val="110000"/>
              </a:lnSpc>
              <a:spcBef>
                <a:spcPts val="1800"/>
              </a:spcBef>
              <a:buClr>
                <a:srgbClr val="002060"/>
              </a:buClr>
              <a:buSzPct val="80000"/>
              <a:buFont typeface="Wingdings" panose="05000000000000000000" pitchFamily="2" charset="2"/>
              <a:buChar char="n"/>
            </a:pPr>
            <a:r>
              <a:rPr lang="en-US" altLang="en-US" sz="3200">
                <a:cs typeface="Times New Roman" panose="02020603050405020304" pitchFamily="18" charset="0"/>
              </a:rPr>
              <a:t>Any surcharge on the price of natural gas to cover abatement costs should not be subject to royalty,</a:t>
            </a:r>
          </a:p>
          <a:p>
            <a:pPr marL="0" indent="0" eaLnBrk="1" hangingPunct="1">
              <a:buClr>
                <a:schemeClr val="tx1"/>
              </a:buClr>
              <a:buNone/>
            </a:pPr>
            <a:endParaRPr lang="en-US" altLang="en-US" sz="3297" b="1">
              <a:cs typeface="Times New Roman" panose="02020603050405020304" pitchFamily="18" charset="0"/>
            </a:endParaRPr>
          </a:p>
          <a:p>
            <a:pPr marL="0" indent="0" eaLnBrk="1" hangingPunct="1">
              <a:buClr>
                <a:schemeClr val="tx1"/>
              </a:buClr>
              <a:buNone/>
            </a:pPr>
            <a:endParaRPr lang="en-US" altLang="en-US" sz="3297" b="1">
              <a:cs typeface="Times New Roman" panose="02020603050405020304" pitchFamily="18" charset="0"/>
            </a:endParaRPr>
          </a:p>
          <a:p>
            <a:pPr marL="0" indent="0" eaLnBrk="1" hangingPunct="1">
              <a:buClr>
                <a:schemeClr val="tx1"/>
              </a:buClr>
              <a:buNone/>
            </a:pPr>
            <a:endParaRPr lang="en-US" altLang="en-US" sz="3297" b="1">
              <a:cs typeface="Times New Roman" panose="02020603050405020304" pitchFamily="18" charset="0"/>
            </a:endParaRPr>
          </a:p>
        </p:txBody>
      </p:sp>
      <p:sp>
        <p:nvSpPr>
          <p:cNvPr id="301060" name="Text Box 6">
            <a:extLst>
              <a:ext uri="{FF2B5EF4-FFF2-40B4-BE49-F238E27FC236}">
                <a16:creationId xmlns:a16="http://schemas.microsoft.com/office/drawing/2014/main" id="{714928BB-B0C8-A9D9-95AE-D87410E64C82}"/>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CDE206A9-C696-4D25-A8BE-AB7194EB62BF}" type="slidenum">
              <a:rPr lang="en-US" altLang="en-US" sz="2198"/>
              <a:pPr algn="ctr" eaLnBrk="1" hangingPunct="1">
                <a:lnSpc>
                  <a:spcPct val="100000"/>
                </a:lnSpc>
                <a:spcBef>
                  <a:spcPct val="50000"/>
                </a:spcBef>
                <a:buFontTx/>
                <a:buNone/>
              </a:pPr>
              <a:t>27</a:t>
            </a:fld>
            <a:r>
              <a:rPr lang="en-US" altLang="en-US" sz="2198"/>
              <a:t> </a:t>
            </a:r>
          </a:p>
        </p:txBody>
      </p:sp>
      <p:sp>
        <p:nvSpPr>
          <p:cNvPr id="2" name="Rectangle 4">
            <a:extLst>
              <a:ext uri="{FF2B5EF4-FFF2-40B4-BE49-F238E27FC236}">
                <a16:creationId xmlns:a16="http://schemas.microsoft.com/office/drawing/2014/main" id="{EF742798-4BD7-6207-7C46-5256A98A735B}"/>
              </a:ext>
            </a:extLst>
          </p:cNvPr>
          <p:cNvSpPr txBox="1">
            <a:spLocks/>
          </p:cNvSpPr>
          <p:nvPr/>
        </p:nvSpPr>
        <p:spPr>
          <a:xfrm>
            <a:off x="1" y="41334"/>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BROADER APPROACH TO CCS</a:t>
            </a:r>
          </a:p>
        </p:txBody>
      </p:sp>
    </p:spTree>
    <p:extLst>
      <p:ext uri="{BB962C8B-B14F-4D97-AF65-F5344CB8AC3E}">
        <p14:creationId xmlns:p14="http://schemas.microsoft.com/office/powerpoint/2010/main" val="189823843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1475" name="Rectangle 5">
            <a:extLst>
              <a:ext uri="{FF2B5EF4-FFF2-40B4-BE49-F238E27FC236}">
                <a16:creationId xmlns:a16="http://schemas.microsoft.com/office/drawing/2014/main" id="{26437CEB-E86A-A781-EBC5-08315B409E9C}"/>
              </a:ext>
            </a:extLst>
          </p:cNvPr>
          <p:cNvSpPr>
            <a:spLocks noGrp="1" noChangeArrowheads="1"/>
          </p:cNvSpPr>
          <p:nvPr>
            <p:ph idx="1"/>
          </p:nvPr>
        </p:nvSpPr>
        <p:spPr>
          <a:xfrm>
            <a:off x="1030514" y="1529609"/>
            <a:ext cx="11930744" cy="5872677"/>
          </a:xfrm>
        </p:spPr>
        <p:txBody>
          <a:bodyPr>
            <a:normAutofit/>
          </a:bodyPr>
          <a:lstStyle/>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The PIT permits the deduction of decommissioning costs. However, </a:t>
            </a:r>
            <a:br>
              <a:rPr lang="en-US" altLang="en-US" sz="3000">
                <a:cs typeface="Times New Roman" panose="02020603050405020304" pitchFamily="18" charset="0"/>
              </a:rPr>
            </a:br>
            <a:r>
              <a:rPr lang="en-US" altLang="en-US" sz="3000">
                <a:cs typeface="Times New Roman" panose="02020603050405020304" pitchFamily="18" charset="0"/>
              </a:rPr>
              <a:t>these deductions are only permitted when the costs are being incurred.</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This is rather unfavorable for a situation where a petroleum company </a:t>
            </a:r>
            <a:br>
              <a:rPr lang="en-US" altLang="en-US" sz="3000">
                <a:cs typeface="Times New Roman" panose="02020603050405020304" pitchFamily="18" charset="0"/>
              </a:rPr>
            </a:br>
            <a:r>
              <a:rPr lang="en-US" altLang="en-US" sz="3000">
                <a:cs typeface="Times New Roman" panose="02020603050405020304" pitchFamily="18" charset="0"/>
              </a:rPr>
              <a:t>has no other income with which it can consolidate. Cost should therefore be deducted well before the time that decommissioning takes place.</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For instance, the Netherlands has such a system. </a:t>
            </a:r>
          </a:p>
          <a:p>
            <a:pPr marL="0" indent="0" algn="thaiDist" eaLnBrk="1" hangingPunct="1">
              <a:lnSpc>
                <a:spcPct val="100000"/>
              </a:lnSpc>
              <a:spcBef>
                <a:spcPts val="1800"/>
              </a:spcBef>
              <a:buClr>
                <a:schemeClr val="tx1"/>
              </a:buClr>
              <a:buNone/>
            </a:pPr>
            <a:r>
              <a:rPr lang="en-US" altLang="en-US" sz="3000">
                <a:cs typeface="Times New Roman" panose="02020603050405020304" pitchFamily="18" charset="0"/>
              </a:rPr>
              <a:t>It can be recommended that where a petroleum company has a firm and well documents liability to decommission that the estimated costs can be deducted over a 20-year period prior to such decommissioning, </a:t>
            </a:r>
            <a:br>
              <a:rPr lang="en-US" altLang="en-US" sz="3000">
                <a:cs typeface="Times New Roman" panose="02020603050405020304" pitchFamily="18" charset="0"/>
              </a:rPr>
            </a:br>
            <a:r>
              <a:rPr lang="en-US" altLang="en-US" sz="3000">
                <a:cs typeface="Times New Roman" panose="02020603050405020304" pitchFamily="18" charset="0"/>
              </a:rPr>
              <a:t>if necessary, with a small discount to take the benefit of the early tax deduction into account. </a:t>
            </a:r>
            <a:endParaRPr lang="en-US" altLang="en-US" sz="3297" b="1">
              <a:cs typeface="Times New Roman" panose="02020603050405020304" pitchFamily="18" charset="0"/>
            </a:endParaRPr>
          </a:p>
          <a:p>
            <a:pPr marL="0" indent="0" algn="thaiDist" eaLnBrk="1" hangingPunct="1">
              <a:buClr>
                <a:schemeClr val="tx1"/>
              </a:buClr>
              <a:buNone/>
            </a:pPr>
            <a:endParaRPr lang="en-US" altLang="en-US" sz="3297" b="1">
              <a:solidFill>
                <a:srgbClr val="FF0000"/>
              </a:solidFill>
              <a:cs typeface="Times New Roman" panose="02020603050405020304" pitchFamily="18" charset="0"/>
            </a:endParaRPr>
          </a:p>
          <a:p>
            <a:pPr marL="0" indent="0" algn="thaiDist" eaLnBrk="1" hangingPunct="1">
              <a:buClr>
                <a:schemeClr val="tx1"/>
              </a:buClr>
              <a:buNone/>
            </a:pPr>
            <a:endParaRPr lang="en-US" altLang="en-US" sz="3297" b="1">
              <a:cs typeface="Times New Roman" panose="02020603050405020304" pitchFamily="18" charset="0"/>
            </a:endParaRPr>
          </a:p>
          <a:p>
            <a:pPr marL="0" indent="0" algn="thaiDist" eaLnBrk="1" hangingPunct="1">
              <a:buClr>
                <a:schemeClr val="tx1"/>
              </a:buClr>
              <a:buNone/>
            </a:pPr>
            <a:endParaRPr lang="en-US" altLang="en-US" sz="3297" b="1">
              <a:cs typeface="Times New Roman" panose="02020603050405020304" pitchFamily="18" charset="0"/>
            </a:endParaRPr>
          </a:p>
          <a:p>
            <a:pPr marL="0" indent="0" algn="thaiDist" eaLnBrk="1" hangingPunct="1">
              <a:buClr>
                <a:schemeClr val="tx1"/>
              </a:buClr>
              <a:buNone/>
            </a:pPr>
            <a:endParaRPr lang="en-US" altLang="en-US" sz="3297" b="1">
              <a:cs typeface="Times New Roman" panose="02020603050405020304" pitchFamily="18" charset="0"/>
            </a:endParaRPr>
          </a:p>
        </p:txBody>
      </p:sp>
      <p:sp>
        <p:nvSpPr>
          <p:cNvPr id="1001476" name="Text Box 6">
            <a:extLst>
              <a:ext uri="{FF2B5EF4-FFF2-40B4-BE49-F238E27FC236}">
                <a16:creationId xmlns:a16="http://schemas.microsoft.com/office/drawing/2014/main" id="{A7133834-0BB1-16A5-7C4E-284DC05D1A9C}"/>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64333CD9-480D-48CA-A206-4DCD7518846C}" type="slidenum">
              <a:rPr lang="en-US" altLang="en-US" sz="2198"/>
              <a:pPr algn="ctr" eaLnBrk="1" hangingPunct="1">
                <a:lnSpc>
                  <a:spcPct val="100000"/>
                </a:lnSpc>
                <a:spcBef>
                  <a:spcPct val="50000"/>
                </a:spcBef>
                <a:buFontTx/>
                <a:buNone/>
              </a:pPr>
              <a:t>28</a:t>
            </a:fld>
            <a:r>
              <a:rPr lang="en-US" altLang="en-US" sz="2198"/>
              <a:t> </a:t>
            </a:r>
          </a:p>
        </p:txBody>
      </p:sp>
      <p:sp>
        <p:nvSpPr>
          <p:cNvPr id="2" name="Rectangle 4">
            <a:extLst>
              <a:ext uri="{FF2B5EF4-FFF2-40B4-BE49-F238E27FC236}">
                <a16:creationId xmlns:a16="http://schemas.microsoft.com/office/drawing/2014/main" id="{F8C018DE-1526-A3AC-4563-5A8D674D44B0}"/>
              </a:ext>
            </a:extLst>
          </p:cNvPr>
          <p:cNvSpPr txBox="1">
            <a:spLocks/>
          </p:cNvSpPr>
          <p:nvPr/>
        </p:nvSpPr>
        <p:spPr>
          <a:xfrm>
            <a:off x="1" y="115837"/>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TAX DEDUCTIONS FOR DECOMMISSIONING</a:t>
            </a:r>
          </a:p>
        </p:txBody>
      </p:sp>
    </p:spTree>
    <p:extLst>
      <p:ext uri="{BB962C8B-B14F-4D97-AF65-F5344CB8AC3E}">
        <p14:creationId xmlns:p14="http://schemas.microsoft.com/office/powerpoint/2010/main" val="268970569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1475" name="Rectangle 5">
            <a:extLst>
              <a:ext uri="{FF2B5EF4-FFF2-40B4-BE49-F238E27FC236}">
                <a16:creationId xmlns:a16="http://schemas.microsoft.com/office/drawing/2014/main" id="{26437CEB-E86A-A781-EBC5-08315B409E9C}"/>
              </a:ext>
            </a:extLst>
          </p:cNvPr>
          <p:cNvSpPr>
            <a:spLocks noGrp="1" noChangeArrowheads="1"/>
          </p:cNvSpPr>
          <p:nvPr>
            <p:ph idx="1"/>
          </p:nvPr>
        </p:nvSpPr>
        <p:spPr>
          <a:xfrm>
            <a:off x="943426" y="1852489"/>
            <a:ext cx="11756571" cy="2171533"/>
          </a:xfrm>
        </p:spPr>
        <p:txBody>
          <a:bodyPr>
            <a:normAutofit/>
          </a:bodyPr>
          <a:lstStyle/>
          <a:p>
            <a:pPr marL="0" indent="0" algn="thaiDist" eaLnBrk="1" hangingPunct="1">
              <a:lnSpc>
                <a:spcPct val="100000"/>
              </a:lnSpc>
              <a:spcBef>
                <a:spcPts val="1800"/>
              </a:spcBef>
              <a:buClr>
                <a:schemeClr val="tx1"/>
              </a:buClr>
              <a:buNone/>
            </a:pPr>
            <a:r>
              <a:rPr lang="en-US" altLang="en-US" sz="3600">
                <a:cs typeface="Times New Roman" panose="02020603050405020304" pitchFamily="18" charset="0"/>
              </a:rPr>
              <a:t>In general, it can be recommended to extend the concession or production sharing period beyond the 50 years until </a:t>
            </a:r>
            <a:br>
              <a:rPr lang="en-US" altLang="en-US" sz="3600">
                <a:cs typeface="Times New Roman" panose="02020603050405020304" pitchFamily="18" charset="0"/>
              </a:rPr>
            </a:br>
            <a:r>
              <a:rPr lang="en-US" altLang="en-US" sz="3600">
                <a:cs typeface="Times New Roman" panose="02020603050405020304" pitchFamily="18" charset="0"/>
              </a:rPr>
              <a:t>the petroleum resource is exhausted. </a:t>
            </a:r>
          </a:p>
          <a:p>
            <a:pPr marL="0" indent="0" eaLnBrk="1" hangingPunct="1">
              <a:buClr>
                <a:schemeClr val="tx1"/>
              </a:buClr>
              <a:buNone/>
            </a:pPr>
            <a:endParaRPr lang="en-US" altLang="en-US" sz="3600" b="1">
              <a:cs typeface="Times New Roman" panose="02020603050405020304" pitchFamily="18" charset="0"/>
            </a:endParaRPr>
          </a:p>
        </p:txBody>
      </p:sp>
      <p:sp>
        <p:nvSpPr>
          <p:cNvPr id="1001476" name="Text Box 6">
            <a:extLst>
              <a:ext uri="{FF2B5EF4-FFF2-40B4-BE49-F238E27FC236}">
                <a16:creationId xmlns:a16="http://schemas.microsoft.com/office/drawing/2014/main" id="{A7133834-0BB1-16A5-7C4E-284DC05D1A9C}"/>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64333CD9-480D-48CA-A206-4DCD7518846C}" type="slidenum">
              <a:rPr lang="en-US" altLang="en-US" sz="2198"/>
              <a:pPr algn="ctr" eaLnBrk="1" hangingPunct="1">
                <a:lnSpc>
                  <a:spcPct val="100000"/>
                </a:lnSpc>
                <a:spcBef>
                  <a:spcPct val="50000"/>
                </a:spcBef>
                <a:buFontTx/>
                <a:buNone/>
              </a:pPr>
              <a:t>29</a:t>
            </a:fld>
            <a:r>
              <a:rPr lang="en-US" altLang="en-US" sz="2198"/>
              <a:t> </a:t>
            </a:r>
          </a:p>
        </p:txBody>
      </p:sp>
      <p:sp>
        <p:nvSpPr>
          <p:cNvPr id="2" name="Rectangle 4">
            <a:extLst>
              <a:ext uri="{FF2B5EF4-FFF2-40B4-BE49-F238E27FC236}">
                <a16:creationId xmlns:a16="http://schemas.microsoft.com/office/drawing/2014/main" id="{FCE0097B-398C-FC28-7E53-2691798CCED8}"/>
              </a:ext>
            </a:extLst>
          </p:cNvPr>
          <p:cNvSpPr txBox="1">
            <a:spLocks/>
          </p:cNvSpPr>
          <p:nvPr/>
        </p:nvSpPr>
        <p:spPr>
          <a:xfrm>
            <a:off x="1" y="188408"/>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DEDUCTION OF PETROLEUM AGREEMENTS</a:t>
            </a:r>
          </a:p>
        </p:txBody>
      </p:sp>
    </p:spTree>
    <p:extLst>
      <p:ext uri="{BB962C8B-B14F-4D97-AF65-F5344CB8AC3E}">
        <p14:creationId xmlns:p14="http://schemas.microsoft.com/office/powerpoint/2010/main" val="2572586431"/>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6" name="Rectangle 4">
            <a:extLst>
              <a:ext uri="{FF2B5EF4-FFF2-40B4-BE49-F238E27FC236}">
                <a16:creationId xmlns:a16="http://schemas.microsoft.com/office/drawing/2014/main" id="{050D7E9C-0E63-92A7-FA2A-7E327D7B90D1}"/>
              </a:ext>
            </a:extLst>
          </p:cNvPr>
          <p:cNvSpPr>
            <a:spLocks noGrp="1"/>
          </p:cNvSpPr>
          <p:nvPr>
            <p:ph type="title"/>
          </p:nvPr>
        </p:nvSpPr>
        <p:spPr>
          <a:xfrm>
            <a:off x="1" y="246464"/>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987322" y="1751260"/>
            <a:ext cx="12031991" cy="6021140"/>
          </a:xfrm>
        </p:spPr>
        <p:txBody>
          <a:bodyPr>
            <a:noAutofit/>
          </a:bodyPr>
          <a:lstStyle/>
          <a:p>
            <a:pPr marL="0" indent="0" algn="thaiDist" eaLnBrk="1" hangingPunct="1">
              <a:lnSpc>
                <a:spcPct val="100000"/>
              </a:lnSpc>
              <a:spcBef>
                <a:spcPts val="2473"/>
              </a:spcBef>
              <a:buClr>
                <a:schemeClr val="tx1"/>
              </a:buClr>
              <a:buNone/>
              <a:defRPr/>
            </a:pPr>
            <a:r>
              <a:rPr lang="en-US" altLang="en-US" sz="2600" b="1">
                <a:latin typeface="Calibri (body)"/>
                <a:cs typeface="Times New Roman" panose="02020603050405020304" pitchFamily="18" charset="0"/>
              </a:rPr>
              <a:t>The VME forecast is that NetZero will not be achieved by 2050 on a worldwide basis </a:t>
            </a:r>
            <a:br>
              <a:rPr lang="en-US" altLang="en-US" sz="2600" b="1">
                <a:latin typeface="Calibri (body)"/>
                <a:cs typeface="Times New Roman" panose="02020603050405020304" pitchFamily="18" charset="0"/>
              </a:rPr>
            </a:br>
            <a:r>
              <a:rPr lang="en-US" altLang="en-US" sz="2600" b="1">
                <a:latin typeface="Calibri (body)"/>
                <a:cs typeface="Times New Roman" panose="02020603050405020304" pitchFamily="18" charset="0"/>
              </a:rPr>
              <a:t>for the following reasons:</a:t>
            </a:r>
          </a:p>
          <a:p>
            <a:pPr marL="468862" indent="-468862" algn="thaiDist" eaLnBrk="1" hangingPunct="1">
              <a:lnSpc>
                <a:spcPct val="100000"/>
              </a:lnSpc>
              <a:spcBef>
                <a:spcPts val="2473"/>
              </a:spcBef>
              <a:buClr>
                <a:srgbClr val="002060"/>
              </a:buClr>
              <a:buSzPct val="80000"/>
              <a:buFont typeface="Wingdings" panose="05000000000000000000" pitchFamily="2" charset="2"/>
              <a:buChar char="n"/>
              <a:defRPr/>
            </a:pPr>
            <a:r>
              <a:rPr lang="en-US" altLang="en-US" sz="2600">
                <a:latin typeface="Calibri (body)"/>
                <a:cs typeface="Times New Roman" panose="02020603050405020304" pitchFamily="18" charset="0"/>
              </a:rPr>
              <a:t>China, Brazil, Nigeria, Russia and some other nations only intent to reach NetZero </a:t>
            </a:r>
            <a:br>
              <a:rPr lang="en-US" altLang="en-US" sz="2600">
                <a:latin typeface="Calibri (body)"/>
                <a:cs typeface="Times New Roman" panose="02020603050405020304" pitchFamily="18" charset="0"/>
              </a:rPr>
            </a:br>
            <a:r>
              <a:rPr lang="en-US" altLang="en-US" sz="2600">
                <a:latin typeface="Calibri (body)"/>
                <a:cs typeface="Times New Roman" panose="02020603050405020304" pitchFamily="18" charset="0"/>
              </a:rPr>
              <a:t>by 2060, while India anticipates reaching it by 2070. Also, there important countries that have not set a target at all, such as Iran, Iraq, Egypt, Angola and the Philippines.</a:t>
            </a:r>
          </a:p>
          <a:p>
            <a:pPr marL="468862" indent="-468862" algn="thaiDist" eaLnBrk="1" hangingPunct="1">
              <a:lnSpc>
                <a:spcPct val="100000"/>
              </a:lnSpc>
              <a:spcBef>
                <a:spcPts val="2473"/>
              </a:spcBef>
              <a:buClr>
                <a:srgbClr val="002060"/>
              </a:buClr>
              <a:buSzPct val="80000"/>
              <a:buFont typeface="Wingdings" panose="05000000000000000000" pitchFamily="2" charset="2"/>
              <a:buChar char="n"/>
              <a:defRPr/>
            </a:pPr>
            <a:r>
              <a:rPr lang="en-US" altLang="en-US" sz="2600">
                <a:latin typeface="Calibri (body)"/>
                <a:cs typeface="Times New Roman" panose="02020603050405020304" pitchFamily="18" charset="0"/>
              </a:rPr>
              <a:t>Most developing countries simply do not have the funds to finance such a strong transition, and developed countries are unwilling to provide most of this financing for them.</a:t>
            </a:r>
          </a:p>
          <a:p>
            <a:pPr marL="468862" indent="-468862" algn="thaiDist" eaLnBrk="1" hangingPunct="1">
              <a:lnSpc>
                <a:spcPct val="100000"/>
              </a:lnSpc>
              <a:spcBef>
                <a:spcPts val="2473"/>
              </a:spcBef>
              <a:buClr>
                <a:srgbClr val="002060"/>
              </a:buClr>
              <a:buSzPct val="80000"/>
              <a:buFont typeface="Wingdings" panose="05000000000000000000" pitchFamily="2" charset="2"/>
              <a:buChar char="n"/>
              <a:defRPr/>
            </a:pPr>
            <a:r>
              <a:rPr lang="en-US" altLang="en-US" sz="2600">
                <a:latin typeface="Calibri (body)"/>
                <a:cs typeface="Times New Roman" panose="02020603050405020304" pitchFamily="18" charset="0"/>
              </a:rPr>
              <a:t>There will be strong “not in my backyard” opposition to the major expansion </a:t>
            </a:r>
            <a:br>
              <a:rPr lang="en-US" altLang="en-US" sz="2600">
                <a:latin typeface="Calibri (body)"/>
                <a:cs typeface="Times New Roman" panose="02020603050405020304" pitchFamily="18" charset="0"/>
              </a:rPr>
            </a:br>
            <a:r>
              <a:rPr lang="en-US" altLang="en-US" sz="2600">
                <a:latin typeface="Calibri (body)"/>
                <a:cs typeface="Times New Roman" panose="02020603050405020304" pitchFamily="18" charset="0"/>
              </a:rPr>
              <a:t>of the electricity grid and other required energy projects, delaying most of </a:t>
            </a:r>
            <a:br>
              <a:rPr lang="en-US" altLang="en-US" sz="2600">
                <a:latin typeface="Calibri (body)"/>
                <a:cs typeface="Times New Roman" panose="02020603050405020304" pitchFamily="18" charset="0"/>
              </a:rPr>
            </a:br>
            <a:r>
              <a:rPr lang="en-US" altLang="en-US" sz="2600">
                <a:latin typeface="Calibri (body)"/>
                <a:cs typeface="Times New Roman" panose="02020603050405020304" pitchFamily="18" charset="0"/>
              </a:rPr>
              <a:t>the projects. </a:t>
            </a:r>
          </a:p>
          <a:p>
            <a:pPr marL="0" indent="0" algn="thaiDist" eaLnBrk="1" hangingPunct="1">
              <a:lnSpc>
                <a:spcPct val="100000"/>
              </a:lnSpc>
              <a:spcBef>
                <a:spcPts val="2473"/>
              </a:spcBef>
              <a:buClr>
                <a:schemeClr val="tx1"/>
              </a:buClr>
              <a:buNone/>
              <a:defRPr/>
            </a:pPr>
            <a:endParaRPr lang="en-US" altLang="en-US" sz="2600">
              <a:latin typeface="Calibri (body)"/>
              <a:cs typeface="Times New Roman" panose="02020603050405020304" pitchFamily="18" charset="0"/>
            </a:endParaRP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3</a:t>
            </a:fld>
            <a:r>
              <a:rPr lang="en-US" altLang="en-US" sz="2198">
                <a:latin typeface="Times New Roman" panose="02020603050405020304" pitchFamily="18" charset="0"/>
              </a:rPr>
              <a:t> </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5571" name="Rectangle 5">
            <a:extLst>
              <a:ext uri="{FF2B5EF4-FFF2-40B4-BE49-F238E27FC236}">
                <a16:creationId xmlns:a16="http://schemas.microsoft.com/office/drawing/2014/main" id="{1795E2B4-7DC5-7140-E5D7-39BFFC28B7DD}"/>
              </a:ext>
            </a:extLst>
          </p:cNvPr>
          <p:cNvSpPr>
            <a:spLocks noGrp="1" noChangeArrowheads="1"/>
          </p:cNvSpPr>
          <p:nvPr>
            <p:ph idx="1"/>
          </p:nvPr>
        </p:nvSpPr>
        <p:spPr>
          <a:xfrm>
            <a:off x="522515" y="1348633"/>
            <a:ext cx="12888685" cy="6177303"/>
          </a:xfrm>
        </p:spPr>
        <p:txBody>
          <a:bodyPr>
            <a:noAutofit/>
          </a:bodyPr>
          <a:lstStyle/>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Thailand has one of the most well-developed petrochemical industries </a:t>
            </a:r>
            <a:br>
              <a:rPr lang="en-US" altLang="en-US" sz="3200">
                <a:cs typeface="Times New Roman" panose="02020603050405020304" pitchFamily="18" charset="0"/>
              </a:rPr>
            </a:br>
            <a:r>
              <a:rPr lang="en-US" altLang="en-US" sz="3200">
                <a:cs typeface="Times New Roman" panose="02020603050405020304" pitchFamily="18" charset="0"/>
              </a:rPr>
              <a:t>in Asia.</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It is highly important for Thailand to maintain this role and support </a:t>
            </a:r>
            <a:br>
              <a:rPr lang="en-US" altLang="en-US" sz="3200">
                <a:cs typeface="Times New Roman" panose="02020603050405020304" pitchFamily="18" charset="0"/>
              </a:rPr>
            </a:br>
            <a:r>
              <a:rPr lang="en-US" altLang="en-US" sz="3200">
                <a:cs typeface="Times New Roman" panose="02020603050405020304" pitchFamily="18" charset="0"/>
              </a:rPr>
              <a:t>the industry in ongoing expansion.</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The main feedstock in Thailand is naphtha.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It can therefore be recommended to support the production of condensates, which are the prime source of feedstocks</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This can be done by making condensates royalty free for all projects starting after the effective date of the legislation and all Thailand IV projects. </a:t>
            </a:r>
          </a:p>
          <a:p>
            <a:pPr marL="0" indent="0" algn="thaiDist" eaLnBrk="1" hangingPunct="1">
              <a:lnSpc>
                <a:spcPct val="100000"/>
              </a:lnSpc>
              <a:spcBef>
                <a:spcPts val="1800"/>
              </a:spcBef>
              <a:buClr>
                <a:schemeClr val="tx1"/>
              </a:buClr>
              <a:buNone/>
            </a:pPr>
            <a:r>
              <a:rPr lang="en-US" altLang="en-US" sz="3200">
                <a:cs typeface="Times New Roman" panose="02020603050405020304" pitchFamily="18" charset="0"/>
              </a:rPr>
              <a:t>This would be a strong incentive to explore for and develop rich natural gas. </a:t>
            </a:r>
          </a:p>
        </p:txBody>
      </p:sp>
      <p:sp>
        <p:nvSpPr>
          <p:cNvPr id="1005572" name="Text Box 6">
            <a:extLst>
              <a:ext uri="{FF2B5EF4-FFF2-40B4-BE49-F238E27FC236}">
                <a16:creationId xmlns:a16="http://schemas.microsoft.com/office/drawing/2014/main" id="{40CA8D8A-0765-FB6B-8545-EA66AC1B2A0C}"/>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D48033B8-3E28-41C9-8DFF-6F1F86B8B29B}" type="slidenum">
              <a:rPr lang="en-US" altLang="en-US" sz="2198"/>
              <a:pPr algn="ctr" eaLnBrk="1" hangingPunct="1">
                <a:lnSpc>
                  <a:spcPct val="100000"/>
                </a:lnSpc>
                <a:spcBef>
                  <a:spcPct val="50000"/>
                </a:spcBef>
                <a:buFontTx/>
                <a:buNone/>
              </a:pPr>
              <a:t>30</a:t>
            </a:fld>
            <a:r>
              <a:rPr lang="en-US" altLang="en-US" sz="2198"/>
              <a:t> </a:t>
            </a:r>
          </a:p>
        </p:txBody>
      </p:sp>
      <p:sp>
        <p:nvSpPr>
          <p:cNvPr id="2" name="Rectangle 4">
            <a:extLst>
              <a:ext uri="{FF2B5EF4-FFF2-40B4-BE49-F238E27FC236}">
                <a16:creationId xmlns:a16="http://schemas.microsoft.com/office/drawing/2014/main" id="{44960C4B-7C1E-4A42-0FDE-0E6C480213E9}"/>
              </a:ext>
            </a:extLst>
          </p:cNvPr>
          <p:cNvSpPr txBox="1">
            <a:spLocks/>
          </p:cNvSpPr>
          <p:nvPr/>
        </p:nvSpPr>
        <p:spPr>
          <a:xfrm>
            <a:off x="1" y="164323"/>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INCENTIVES FOR FEEDSTOCK</a:t>
            </a:r>
          </a:p>
        </p:txBody>
      </p:sp>
    </p:spTree>
    <p:extLst>
      <p:ext uri="{BB962C8B-B14F-4D97-AF65-F5344CB8AC3E}">
        <p14:creationId xmlns:p14="http://schemas.microsoft.com/office/powerpoint/2010/main" val="1575504238"/>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1587" name="Rectangle 5">
            <a:extLst>
              <a:ext uri="{FF2B5EF4-FFF2-40B4-BE49-F238E27FC236}">
                <a16:creationId xmlns:a16="http://schemas.microsoft.com/office/drawing/2014/main" id="{8DDBBC97-F48A-ABA6-FB04-43F43BA509CE}"/>
              </a:ext>
            </a:extLst>
          </p:cNvPr>
          <p:cNvSpPr>
            <a:spLocks noGrp="1" noChangeArrowheads="1"/>
          </p:cNvSpPr>
          <p:nvPr>
            <p:ph idx="1"/>
          </p:nvPr>
        </p:nvSpPr>
        <p:spPr>
          <a:xfrm>
            <a:off x="696687" y="1110896"/>
            <a:ext cx="12743542" cy="6523620"/>
          </a:xfrm>
        </p:spPr>
        <p:txBody>
          <a:bodyPr>
            <a:noAutofit/>
          </a:bodyPr>
          <a:lstStyle/>
          <a:p>
            <a:pPr marL="0" indent="0" algn="thaiDist" eaLnBrk="1" hangingPunct="1">
              <a:buClr>
                <a:schemeClr val="tx1"/>
              </a:buClr>
              <a:buNone/>
            </a:pPr>
            <a:r>
              <a:rPr lang="en-US" altLang="en-US" sz="2900">
                <a:cs typeface="Times New Roman" panose="02020603050405020304" pitchFamily="18" charset="0"/>
              </a:rPr>
              <a:t>Thailand should strongly support petroleum companies that want to pursue Scope 1 climate policies. </a:t>
            </a:r>
          </a:p>
          <a:p>
            <a:pPr marL="0" indent="0" algn="thaiDist" eaLnBrk="1" hangingPunct="1">
              <a:buClr>
                <a:schemeClr val="tx1"/>
              </a:buClr>
              <a:buNone/>
            </a:pPr>
            <a:r>
              <a:rPr lang="en-US" altLang="en-US" sz="2900">
                <a:cs typeface="Times New Roman" panose="02020603050405020304" pitchFamily="18" charset="0"/>
              </a:rPr>
              <a:t>This can be done by amending the current concessions and PSCs, subject to detailed regulations, with the following provisions: </a:t>
            </a:r>
          </a:p>
          <a:p>
            <a:pPr marL="465138" indent="-465138" algn="thaiDist" eaLnBrk="1" hangingPunct="1">
              <a:buClr>
                <a:schemeClr val="tx1"/>
              </a:buClr>
              <a:buFont typeface="Arial" panose="020B0604020202020204" pitchFamily="34" charset="0"/>
              <a:buAutoNum type="arabicPeriod"/>
            </a:pPr>
            <a:r>
              <a:rPr lang="en-US" altLang="en-US" sz="2900">
                <a:cs typeface="Times New Roman" panose="02020603050405020304" pitchFamily="18" charset="0"/>
              </a:rPr>
              <a:t>The non-exclusive right to produce renewable energy inside and outside the contract or concession area for use in petroleum operations and the right to sell any excess, </a:t>
            </a:r>
          </a:p>
          <a:p>
            <a:pPr marL="465138" indent="-465138" algn="thaiDist" eaLnBrk="1" hangingPunct="1">
              <a:buClr>
                <a:schemeClr val="tx1"/>
              </a:buClr>
              <a:buFont typeface="Arial" panose="020B0604020202020204" pitchFamily="34" charset="0"/>
              <a:buAutoNum type="arabicPeriod"/>
            </a:pPr>
            <a:r>
              <a:rPr lang="en-US" altLang="en-US" sz="2900">
                <a:cs typeface="Times New Roman" panose="02020603050405020304" pitchFamily="18" charset="0"/>
              </a:rPr>
              <a:t>The exclusive right to carry out CCS operations in brine or exhausted petroleum reservoirs in their fields, </a:t>
            </a:r>
          </a:p>
          <a:p>
            <a:pPr marL="465138" indent="-465138" algn="thaiDist" eaLnBrk="1" hangingPunct="1">
              <a:buClr>
                <a:schemeClr val="tx1"/>
              </a:buClr>
              <a:buFont typeface="Arial" panose="020B0604020202020204" pitchFamily="34" charset="0"/>
              <a:buAutoNum type="arabicPeriod"/>
            </a:pPr>
            <a:r>
              <a:rPr lang="en-US" altLang="en-US" sz="2900">
                <a:cs typeface="Times New Roman" panose="02020603050405020304" pitchFamily="18" charset="0"/>
              </a:rPr>
              <a:t>The right to conclude CO2 offtake agreements,</a:t>
            </a:r>
          </a:p>
          <a:p>
            <a:pPr marL="465138" indent="-465138" algn="thaiDist" eaLnBrk="1" hangingPunct="1">
              <a:buClr>
                <a:schemeClr val="tx1"/>
              </a:buClr>
              <a:buFont typeface="Arial" panose="020B0604020202020204" pitchFamily="34" charset="0"/>
              <a:buAutoNum type="arabicPeriod"/>
            </a:pPr>
            <a:r>
              <a:rPr lang="en-US" altLang="en-US" sz="2900">
                <a:cs typeface="Times New Roman" panose="02020603050405020304" pitchFamily="18" charset="0"/>
              </a:rPr>
              <a:t>The exclusive right to carry out lithium extraction operations in their fields, and </a:t>
            </a:r>
          </a:p>
          <a:p>
            <a:pPr marL="465138" indent="-465138" algn="thaiDist" eaLnBrk="1" hangingPunct="1">
              <a:buClr>
                <a:schemeClr val="tx1"/>
              </a:buClr>
              <a:buFont typeface="Arial" panose="020B0604020202020204" pitchFamily="34" charset="0"/>
              <a:buAutoNum type="arabicPeriod"/>
            </a:pPr>
            <a:r>
              <a:rPr lang="en-US" altLang="en-US" sz="2900">
                <a:cs typeface="Times New Roman" panose="02020603050405020304" pitchFamily="18" charset="0"/>
              </a:rPr>
              <a:t>Benefits granted under concessions or PSCs should apply to separately licensed abatement operations in Thailand and all of the above activities of the concessionaire or contractor.  </a:t>
            </a:r>
          </a:p>
        </p:txBody>
      </p:sp>
      <p:sp>
        <p:nvSpPr>
          <p:cNvPr id="1091588" name="Text Box 6">
            <a:extLst>
              <a:ext uri="{FF2B5EF4-FFF2-40B4-BE49-F238E27FC236}">
                <a16:creationId xmlns:a16="http://schemas.microsoft.com/office/drawing/2014/main" id="{2A1369E9-599F-BEFD-CBF2-F2A9C51FF1FF}"/>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E486DF86-3CB4-4FE8-88E9-DE7EF1FEEECC}" type="slidenum">
              <a:rPr lang="en-US" altLang="en-US" sz="2198"/>
              <a:pPr algn="ctr" eaLnBrk="1" hangingPunct="1">
                <a:lnSpc>
                  <a:spcPct val="100000"/>
                </a:lnSpc>
                <a:spcBef>
                  <a:spcPct val="50000"/>
                </a:spcBef>
                <a:buFontTx/>
                <a:buNone/>
              </a:pPr>
              <a:t>31</a:t>
            </a:fld>
            <a:r>
              <a:rPr lang="en-US" altLang="en-US" sz="2198"/>
              <a:t> </a:t>
            </a:r>
          </a:p>
        </p:txBody>
      </p:sp>
      <p:sp>
        <p:nvSpPr>
          <p:cNvPr id="2" name="Rectangle 4">
            <a:extLst>
              <a:ext uri="{FF2B5EF4-FFF2-40B4-BE49-F238E27FC236}">
                <a16:creationId xmlns:a16="http://schemas.microsoft.com/office/drawing/2014/main" id="{93BDFAE5-02F8-0444-3C0A-86FFA11D0E33}"/>
              </a:ext>
            </a:extLst>
          </p:cNvPr>
          <p:cNvSpPr txBox="1">
            <a:spLocks/>
          </p:cNvSpPr>
          <p:nvPr/>
        </p:nvSpPr>
        <p:spPr>
          <a:xfrm>
            <a:off x="1" y="37626"/>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CONCESSION AND PSC AMENDMENTS</a:t>
            </a:r>
          </a:p>
        </p:txBody>
      </p:sp>
    </p:spTree>
    <p:extLst>
      <p:ext uri="{BB962C8B-B14F-4D97-AF65-F5344CB8AC3E}">
        <p14:creationId xmlns:p14="http://schemas.microsoft.com/office/powerpoint/2010/main" val="3149689376"/>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1587" name="Rectangle 5">
            <a:extLst>
              <a:ext uri="{FF2B5EF4-FFF2-40B4-BE49-F238E27FC236}">
                <a16:creationId xmlns:a16="http://schemas.microsoft.com/office/drawing/2014/main" id="{8DDBBC97-F48A-ABA6-FB04-43F43BA509CE}"/>
              </a:ext>
            </a:extLst>
          </p:cNvPr>
          <p:cNvSpPr>
            <a:spLocks noGrp="1" noChangeArrowheads="1"/>
          </p:cNvSpPr>
          <p:nvPr>
            <p:ph idx="1"/>
          </p:nvPr>
        </p:nvSpPr>
        <p:spPr>
          <a:xfrm>
            <a:off x="1146629" y="1619775"/>
            <a:ext cx="12005401" cy="5448684"/>
          </a:xfrm>
        </p:spPr>
        <p:txBody>
          <a:bodyPr>
            <a:noAutofit/>
          </a:bodyPr>
          <a:lstStyle/>
          <a:p>
            <a:pPr marL="0" indent="0" eaLnBrk="1" hangingPunct="1">
              <a:buClr>
                <a:schemeClr val="tx1"/>
              </a:buClr>
              <a:buNone/>
            </a:pPr>
            <a:r>
              <a:rPr lang="en-US" altLang="en-US" sz="2100">
                <a:cs typeface="Times New Roman" panose="02020603050405020304" pitchFamily="18" charset="0"/>
              </a:rPr>
              <a:t>References:</a:t>
            </a:r>
          </a:p>
          <a:p>
            <a:pPr marL="0" indent="0" eaLnBrk="1" hangingPunct="1">
              <a:lnSpc>
                <a:spcPct val="100000"/>
              </a:lnSpc>
              <a:buClr>
                <a:schemeClr val="tx1"/>
              </a:buClr>
              <a:buNone/>
            </a:pPr>
            <a:r>
              <a:rPr lang="en-US" altLang="en-US" sz="2100">
                <a:cs typeface="Times New Roman" panose="02020603050405020304" pitchFamily="18" charset="0"/>
              </a:rPr>
              <a:t>International Energy Agency (“IEA”):</a:t>
            </a:r>
          </a:p>
          <a:p>
            <a:pPr marL="0" indent="0" eaLnBrk="1" hangingPunct="1">
              <a:lnSpc>
                <a:spcPct val="100000"/>
              </a:lnSpc>
              <a:buClr>
                <a:schemeClr val="tx1"/>
              </a:buClr>
              <a:buNone/>
            </a:pPr>
            <a:r>
              <a:rPr lang="en-US" altLang="en-US" sz="2100">
                <a:cs typeface="Times New Roman" panose="02020603050405020304" pitchFamily="18" charset="0"/>
              </a:rPr>
              <a:t>IEA – World Energy Outlook 2023, p. 270-272</a:t>
            </a:r>
          </a:p>
          <a:p>
            <a:pPr marL="0" indent="0" eaLnBrk="1" hangingPunct="1">
              <a:lnSpc>
                <a:spcPct val="100000"/>
              </a:lnSpc>
              <a:buClr>
                <a:schemeClr val="tx1"/>
              </a:buClr>
              <a:buNone/>
            </a:pPr>
            <a:r>
              <a:rPr lang="en-US" altLang="en-US" sz="2100">
                <a:cs typeface="Times New Roman" panose="02020603050405020304" pitchFamily="18" charset="0"/>
              </a:rPr>
              <a:t>IEA – World Energy Investment 2024 , p. 6</a:t>
            </a:r>
          </a:p>
          <a:p>
            <a:pPr marL="0" indent="0" eaLnBrk="1" hangingPunct="1">
              <a:lnSpc>
                <a:spcPct val="100000"/>
              </a:lnSpc>
              <a:buClr>
                <a:schemeClr val="tx1"/>
              </a:buClr>
              <a:buNone/>
            </a:pPr>
            <a:r>
              <a:rPr lang="en-US" altLang="en-US" sz="2100">
                <a:cs typeface="Times New Roman" panose="02020603050405020304" pitchFamily="18" charset="0"/>
              </a:rPr>
              <a:t>IEA – Batteries and Secure Energy Transitions, p. 73 and p. 101</a:t>
            </a:r>
            <a:br>
              <a:rPr lang="en-US" altLang="en-US" sz="2100">
                <a:cs typeface="Times New Roman" panose="02020603050405020304" pitchFamily="18" charset="0"/>
              </a:rPr>
            </a:br>
            <a:endParaRPr lang="en-US" altLang="en-US" sz="2100">
              <a:cs typeface="Times New Roman" panose="02020603050405020304" pitchFamily="18" charset="0"/>
            </a:endParaRPr>
          </a:p>
          <a:p>
            <a:pPr marL="0" indent="0" eaLnBrk="1" hangingPunct="1">
              <a:buClr>
                <a:schemeClr val="tx1"/>
              </a:buClr>
              <a:buNone/>
            </a:pPr>
            <a:r>
              <a:rPr lang="en-US" altLang="en-US" sz="2100">
                <a:cs typeface="Times New Roman" panose="02020603050405020304" pitchFamily="18" charset="0"/>
              </a:rPr>
              <a:t>Note:  Free downloads from the Van </a:t>
            </a:r>
            <a:r>
              <a:rPr lang="en-US" altLang="en-US" sz="2100" err="1">
                <a:cs typeface="Times New Roman" panose="02020603050405020304" pitchFamily="18" charset="0"/>
              </a:rPr>
              <a:t>Meurs</a:t>
            </a:r>
            <a:r>
              <a:rPr lang="en-US" altLang="en-US" sz="2100">
                <a:cs typeface="Times New Roman" panose="02020603050405020304" pitchFamily="18" charset="0"/>
              </a:rPr>
              <a:t> Energy website: </a:t>
            </a:r>
          </a:p>
          <a:p>
            <a:pPr marL="0" indent="0" eaLnBrk="1" hangingPunct="1">
              <a:buClr>
                <a:schemeClr val="tx1"/>
              </a:buClr>
              <a:buNone/>
            </a:pPr>
            <a:r>
              <a:rPr lang="en-US" altLang="en-US" sz="2100">
                <a:cs typeface="Times New Roman" panose="02020603050405020304" pitchFamily="18" charset="0"/>
                <a:hlinkClick r:id="rId3"/>
              </a:rPr>
              <a:t>www.vanmeursenergy.com</a:t>
            </a:r>
            <a:endParaRPr lang="en-US" altLang="en-US" sz="2100">
              <a:cs typeface="Times New Roman" panose="02020603050405020304" pitchFamily="18" charset="0"/>
            </a:endParaRPr>
          </a:p>
          <a:p>
            <a:pPr marL="628056" indent="-628056" eaLnBrk="1" hangingPunct="1">
              <a:buClr>
                <a:schemeClr val="tx1"/>
              </a:buClr>
              <a:buFont typeface="Arial" panose="020B0604020202020204" pitchFamily="34" charset="0"/>
              <a:buAutoNum type="arabicParenBoth"/>
            </a:pPr>
            <a:r>
              <a:rPr lang="en-US" altLang="en-US" sz="2100">
                <a:cs typeface="Times New Roman" panose="02020603050405020304" pitchFamily="18" charset="0"/>
              </a:rPr>
              <a:t>The slides of this presentation (under Free Documents), and</a:t>
            </a:r>
          </a:p>
          <a:p>
            <a:pPr marL="628056" indent="-628056" eaLnBrk="1" hangingPunct="1">
              <a:buClr>
                <a:schemeClr val="tx1"/>
              </a:buClr>
              <a:buFont typeface="Arial" panose="020B0604020202020204" pitchFamily="34" charset="0"/>
              <a:buAutoNum type="arabicParenBoth"/>
            </a:pPr>
            <a:r>
              <a:rPr lang="en-US" altLang="en-US" sz="2100">
                <a:cs typeface="Times New Roman" panose="02020603050405020304" pitchFamily="18" charset="0"/>
              </a:rPr>
              <a:t>A 810 slide presentation on “Energy Transition”.</a:t>
            </a:r>
          </a:p>
          <a:p>
            <a:pPr marL="628056" indent="-628056" eaLnBrk="1" hangingPunct="1">
              <a:buClr>
                <a:schemeClr val="tx1"/>
              </a:buClr>
              <a:buFont typeface="Arial" panose="020B0604020202020204" pitchFamily="34" charset="0"/>
              <a:buAutoNum type="arabicParenBoth"/>
            </a:pPr>
            <a:endParaRPr lang="en-US" altLang="en-US" sz="2100">
              <a:cs typeface="Times New Roman" panose="02020603050405020304" pitchFamily="18" charset="0"/>
            </a:endParaRPr>
          </a:p>
          <a:p>
            <a:pPr marL="0" indent="0" eaLnBrk="1" hangingPunct="1">
              <a:buClr>
                <a:schemeClr val="tx1"/>
              </a:buClr>
              <a:buNone/>
            </a:pPr>
            <a:r>
              <a:rPr lang="en-US" altLang="en-US" sz="2100">
                <a:cs typeface="Times New Roman" panose="02020603050405020304" pitchFamily="18" charset="0"/>
              </a:rPr>
              <a:t>VME Course: Dubai, November 11-15, 2024 – “</a:t>
            </a:r>
            <a:r>
              <a:rPr lang="en-US" altLang="en-US" sz="2100" i="1">
                <a:cs typeface="Times New Roman" panose="02020603050405020304" pitchFamily="18" charset="0"/>
              </a:rPr>
              <a:t>Energy Transition and World Fiscal Systems for Oil and Gas”</a:t>
            </a:r>
            <a:r>
              <a:rPr lang="en-US" altLang="en-US" sz="2100">
                <a:cs typeface="Times New Roman" panose="02020603050405020304" pitchFamily="18" charset="0"/>
              </a:rPr>
              <a:t>.</a:t>
            </a:r>
          </a:p>
          <a:p>
            <a:pPr marL="0" indent="0" eaLnBrk="1" hangingPunct="1">
              <a:buClr>
                <a:schemeClr val="tx1"/>
              </a:buClr>
              <a:buNone/>
            </a:pPr>
            <a:r>
              <a:rPr lang="en-US" altLang="en-US" sz="2100">
                <a:cs typeface="Times New Roman" panose="02020603050405020304" pitchFamily="18" charset="0"/>
              </a:rPr>
              <a:t> </a:t>
            </a:r>
          </a:p>
          <a:p>
            <a:pPr marL="628056" indent="-628056" eaLnBrk="1" hangingPunct="1">
              <a:buClr>
                <a:schemeClr val="tx1"/>
              </a:buClr>
              <a:buFont typeface="Arial" panose="020B0604020202020204" pitchFamily="34" charset="0"/>
              <a:buAutoNum type="arabicPeriod"/>
            </a:pPr>
            <a:endParaRPr lang="en-US" altLang="en-US" sz="2100">
              <a:cs typeface="Times New Roman" panose="02020603050405020304" pitchFamily="18" charset="0"/>
            </a:endParaRPr>
          </a:p>
          <a:p>
            <a:pPr marL="0" indent="0" eaLnBrk="1" hangingPunct="1">
              <a:buClr>
                <a:schemeClr val="tx1"/>
              </a:buClr>
              <a:buNone/>
            </a:pPr>
            <a:endParaRPr lang="en-US" altLang="en-US" sz="2100">
              <a:cs typeface="Times New Roman" panose="02020603050405020304" pitchFamily="18" charset="0"/>
            </a:endParaRPr>
          </a:p>
          <a:p>
            <a:pPr marL="0" indent="0" eaLnBrk="1" hangingPunct="1">
              <a:buClr>
                <a:schemeClr val="tx1"/>
              </a:buClr>
              <a:buNone/>
            </a:pPr>
            <a:endParaRPr lang="en-US" altLang="en-US" sz="2100">
              <a:cs typeface="Times New Roman" panose="02020603050405020304" pitchFamily="18" charset="0"/>
            </a:endParaRPr>
          </a:p>
          <a:p>
            <a:pPr marL="0" indent="0" eaLnBrk="1" hangingPunct="1">
              <a:buClr>
                <a:schemeClr val="tx1"/>
              </a:buClr>
              <a:buNone/>
            </a:pPr>
            <a:endParaRPr lang="en-US" altLang="en-US" sz="2100">
              <a:cs typeface="Times New Roman" panose="02020603050405020304" pitchFamily="18" charset="0"/>
            </a:endParaRPr>
          </a:p>
        </p:txBody>
      </p:sp>
      <p:sp>
        <p:nvSpPr>
          <p:cNvPr id="1091588" name="Text Box 6">
            <a:extLst>
              <a:ext uri="{FF2B5EF4-FFF2-40B4-BE49-F238E27FC236}">
                <a16:creationId xmlns:a16="http://schemas.microsoft.com/office/drawing/2014/main" id="{2A1369E9-599F-BEFD-CBF2-F2A9C51FF1FF}"/>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lnSpc>
                <a:spcPct val="90000"/>
              </a:lnSpc>
              <a:spcBef>
                <a:spcPts val="825"/>
              </a:spcBef>
              <a:buFont typeface="Arial" panose="020B0604020202020204" pitchFamily="34" charset="0"/>
              <a:buChar char="•"/>
              <a:defRPr sz="2300">
                <a:solidFill>
                  <a:schemeClr val="tx1"/>
                </a:solidFill>
                <a:latin typeface="Times New Roman" panose="02020603050405020304" pitchFamily="18" charset="0"/>
              </a:defRPr>
            </a:lvl1pPr>
            <a:lvl2pPr marL="742950" indent="-285750">
              <a:lnSpc>
                <a:spcPct val="90000"/>
              </a:lnSpc>
              <a:spcBef>
                <a:spcPts val="413"/>
              </a:spcBef>
              <a:buFont typeface="Arial" panose="020B0604020202020204" pitchFamily="34" charset="0"/>
              <a:buChar char="•"/>
              <a:defRPr sz="1900">
                <a:solidFill>
                  <a:schemeClr val="tx1"/>
                </a:solidFill>
                <a:latin typeface="Times New Roman" panose="02020603050405020304" pitchFamily="18" charset="0"/>
              </a:defRPr>
            </a:lvl2pPr>
            <a:lvl3pPr marL="1143000" indent="-228600">
              <a:lnSpc>
                <a:spcPct val="90000"/>
              </a:lnSpc>
              <a:spcBef>
                <a:spcPts val="413"/>
              </a:spcBef>
              <a:buFont typeface="Arial" panose="020B0604020202020204" pitchFamily="34" charset="0"/>
              <a:buChar char="•"/>
              <a:defRPr sz="1600">
                <a:solidFill>
                  <a:schemeClr val="tx1"/>
                </a:solidFill>
                <a:latin typeface="Times New Roman" panose="02020603050405020304" pitchFamily="18" charset="0"/>
              </a:defRPr>
            </a:lvl3pPr>
            <a:lvl4pPr marL="16002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4pPr>
            <a:lvl5pPr marL="2057400" indent="-228600">
              <a:lnSpc>
                <a:spcPct val="90000"/>
              </a:lnSpc>
              <a:spcBef>
                <a:spcPts val="413"/>
              </a:spcBef>
              <a:buFont typeface="Arial" panose="020B0604020202020204" pitchFamily="34" charset="0"/>
              <a:buChar char="•"/>
              <a:defRPr sz="1400">
                <a:solidFill>
                  <a:schemeClr val="tx1"/>
                </a:solidFill>
                <a:latin typeface="Times New Roman" panose="02020603050405020304" pitchFamily="18" charset="0"/>
              </a:defRPr>
            </a:lvl5pPr>
            <a:lvl6pPr marL="25146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6pPr>
            <a:lvl7pPr marL="29718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7pPr>
            <a:lvl8pPr marL="34290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8pPr>
            <a:lvl9pPr marL="3886200" indent="-228600" eaLnBrk="0" fontAlgn="base" hangingPunct="0">
              <a:lnSpc>
                <a:spcPct val="90000"/>
              </a:lnSpc>
              <a:spcBef>
                <a:spcPts val="413"/>
              </a:spcBef>
              <a:spcAft>
                <a:spcPct val="0"/>
              </a:spcAft>
              <a:buFont typeface="Arial" panose="020B0604020202020204" pitchFamily="34" charset="0"/>
              <a:buChar char="•"/>
              <a:defRPr sz="1400">
                <a:solidFill>
                  <a:schemeClr val="tx1"/>
                </a:solidFill>
                <a:latin typeface="Times New Roman" panose="02020603050405020304" pitchFamily="18" charset="0"/>
              </a:defRPr>
            </a:lvl9pPr>
          </a:lstStyle>
          <a:p>
            <a:pPr algn="ctr" eaLnBrk="1" hangingPunct="1">
              <a:lnSpc>
                <a:spcPct val="100000"/>
              </a:lnSpc>
              <a:spcBef>
                <a:spcPct val="50000"/>
              </a:spcBef>
              <a:buFontTx/>
              <a:buNone/>
            </a:pPr>
            <a:fld id="{E486DF86-3CB4-4FE8-88E9-DE7EF1FEEECC}" type="slidenum">
              <a:rPr lang="en-US" altLang="en-US" sz="2198"/>
              <a:pPr algn="ctr" eaLnBrk="1" hangingPunct="1">
                <a:lnSpc>
                  <a:spcPct val="100000"/>
                </a:lnSpc>
                <a:spcBef>
                  <a:spcPct val="50000"/>
                </a:spcBef>
                <a:buFontTx/>
                <a:buNone/>
              </a:pPr>
              <a:t>32</a:t>
            </a:fld>
            <a:r>
              <a:rPr lang="en-US" altLang="en-US" sz="2198"/>
              <a:t> </a:t>
            </a:r>
          </a:p>
        </p:txBody>
      </p:sp>
      <p:sp>
        <p:nvSpPr>
          <p:cNvPr id="2" name="Rectangle 4">
            <a:extLst>
              <a:ext uri="{FF2B5EF4-FFF2-40B4-BE49-F238E27FC236}">
                <a16:creationId xmlns:a16="http://schemas.microsoft.com/office/drawing/2014/main" id="{EBB2ADAD-B5F5-70BA-B1D3-DA5E1FB32DD8}"/>
              </a:ext>
            </a:extLst>
          </p:cNvPr>
          <p:cNvSpPr txBox="1">
            <a:spLocks/>
          </p:cNvSpPr>
          <p:nvPr/>
        </p:nvSpPr>
        <p:spPr>
          <a:xfrm>
            <a:off x="1" y="188408"/>
            <a:ext cx="13817599" cy="1184310"/>
          </a:xfrm>
          <a:prstGeom prst="rect">
            <a:avLst/>
          </a:prstGeom>
        </p:spPr>
        <p:txBody>
          <a:bodyPr vert="horz" lIns="91440" tIns="45720" rIns="91440" bIns="45720" rtlCol="0" anchor="ctr">
            <a:no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spcBef>
                <a:spcPts val="600"/>
              </a:spcBef>
              <a:defRPr/>
            </a:pPr>
            <a:r>
              <a:rPr lang="en-US" altLang="en-US" sz="4000" b="1">
                <a:solidFill>
                  <a:srgbClr val="002060"/>
                </a:solidFill>
                <a:latin typeface="Calibri body"/>
              </a:rPr>
              <a:t>THANK YOU</a:t>
            </a:r>
          </a:p>
        </p:txBody>
      </p:sp>
    </p:spTree>
    <p:extLst>
      <p:ext uri="{BB962C8B-B14F-4D97-AF65-F5344CB8AC3E}">
        <p14:creationId xmlns:p14="http://schemas.microsoft.com/office/powerpoint/2010/main" val="137584866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7" name="Rectangle 5">
            <a:extLst>
              <a:ext uri="{FF2B5EF4-FFF2-40B4-BE49-F238E27FC236}">
                <a16:creationId xmlns:a16="http://schemas.microsoft.com/office/drawing/2014/main" id="{7A5CE06E-B880-66C0-52EB-C3D12EBB5880}"/>
              </a:ext>
            </a:extLst>
          </p:cNvPr>
          <p:cNvSpPr>
            <a:spLocks noGrp="1"/>
          </p:cNvSpPr>
          <p:nvPr>
            <p:ph idx="1"/>
          </p:nvPr>
        </p:nvSpPr>
        <p:spPr>
          <a:xfrm>
            <a:off x="754743" y="1965732"/>
            <a:ext cx="12467819" cy="3230381"/>
          </a:xfrm>
        </p:spPr>
        <p:txBody>
          <a:bodyPr>
            <a:noAutofit/>
          </a:bodyPr>
          <a:lstStyle/>
          <a:p>
            <a:pPr marL="0" indent="0" algn="thaiDist" eaLnBrk="1" hangingPunct="1">
              <a:lnSpc>
                <a:spcPct val="120000"/>
              </a:lnSpc>
              <a:spcBef>
                <a:spcPts val="1800"/>
              </a:spcBef>
              <a:buClr>
                <a:schemeClr val="tx1"/>
              </a:buClr>
              <a:buNone/>
              <a:defRPr/>
            </a:pPr>
            <a:r>
              <a:rPr lang="en-US" altLang="en-US" sz="3200">
                <a:latin typeface="Calibri (body)"/>
                <a:cs typeface="Times New Roman" panose="02020603050405020304" pitchFamily="18" charset="0"/>
              </a:rPr>
              <a:t>Worldwide NetZero might be achieved by 2070 because as evidence of the negative effects of climate change grows stronger based on ever higher temperatures and more rapid melting of glaciers in Greenland and Antarctica, governments will increasingly implement stronger energy transition measures.</a:t>
            </a:r>
          </a:p>
        </p:txBody>
      </p:sp>
      <p:sp>
        <p:nvSpPr>
          <p:cNvPr id="907268" name="Text Box 6">
            <a:extLst>
              <a:ext uri="{FF2B5EF4-FFF2-40B4-BE49-F238E27FC236}">
                <a16:creationId xmlns:a16="http://schemas.microsoft.com/office/drawing/2014/main" id="{0787778C-6647-DF8A-9F81-EFFBDD246B27}"/>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A1461847-D9A0-4B48-B01C-7E3221472937}" type="slidenum">
              <a:rPr lang="en-US" altLang="en-US" sz="2198">
                <a:latin typeface="Times New Roman" panose="02020603050405020304" pitchFamily="18" charset="0"/>
              </a:rPr>
              <a:pPr algn="ctr" eaLnBrk="1" hangingPunct="1">
                <a:spcBef>
                  <a:spcPct val="50000"/>
                </a:spcBef>
                <a:buFontTx/>
                <a:buNone/>
              </a:pPr>
              <a:t>4</a:t>
            </a:fld>
            <a:r>
              <a:rPr lang="en-US" altLang="en-US" sz="2198">
                <a:latin typeface="Times New Roman" panose="02020603050405020304" pitchFamily="18" charset="0"/>
              </a:rPr>
              <a:t> </a:t>
            </a:r>
          </a:p>
        </p:txBody>
      </p:sp>
      <p:sp>
        <p:nvSpPr>
          <p:cNvPr id="2" name="Rectangle 4">
            <a:extLst>
              <a:ext uri="{FF2B5EF4-FFF2-40B4-BE49-F238E27FC236}">
                <a16:creationId xmlns:a16="http://schemas.microsoft.com/office/drawing/2014/main" id="{5894AC25-5828-D9E9-71F9-6FE7ED0BAC7D}"/>
              </a:ext>
            </a:extLst>
          </p:cNvPr>
          <p:cNvSpPr txBox="1">
            <a:spLocks/>
          </p:cNvSpPr>
          <p:nvPr/>
        </p:nvSpPr>
        <p:spPr>
          <a:xfrm>
            <a:off x="1" y="246464"/>
            <a:ext cx="13817599" cy="1184310"/>
          </a:xfrm>
          <a:prstGeom prst="rect">
            <a:avLst/>
          </a:prstGeom>
        </p:spPr>
        <p:txBody>
          <a:bodyPr vert="horz" lIns="91440" tIns="45720" rIns="91440" bIns="45720" rtlCol="0" anchor="ctr">
            <a:normAutofit/>
          </a:bodyPr>
          <a:lst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a:lstStyle>
          <a:p>
            <a:pPr algn="ctr">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Tree>
    <p:extLst>
      <p:ext uri="{BB962C8B-B14F-4D97-AF65-F5344CB8AC3E}">
        <p14:creationId xmlns:p14="http://schemas.microsoft.com/office/powerpoint/2010/main" val="320686690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333830" y="6079614"/>
            <a:ext cx="13183395" cy="1409757"/>
          </a:xfrm>
        </p:spPr>
        <p:txBody>
          <a:bodyPr>
            <a:normAutofit/>
          </a:bodyPr>
          <a:lstStyle/>
          <a:p>
            <a:pPr marL="0" indent="0" algn="thaiDist" eaLnBrk="1" hangingPunct="1">
              <a:buClr>
                <a:schemeClr val="tx1"/>
              </a:buClr>
              <a:buNone/>
            </a:pPr>
            <a:r>
              <a:rPr lang="en-US" altLang="en-US" sz="2000">
                <a:latin typeface="+mj-lt"/>
                <a:cs typeface="Times New Roman" panose="02020603050405020304" pitchFamily="18" charset="0"/>
              </a:rPr>
              <a:t>However, the main reasons are the expectations for rapid solar development.  The year 2023 was a banner year for solar energy. </a:t>
            </a:r>
          </a:p>
          <a:p>
            <a:pPr marL="0" indent="0" algn="thaiDist" eaLnBrk="1" hangingPunct="1">
              <a:spcBef>
                <a:spcPts val="2473"/>
              </a:spcBef>
              <a:buClr>
                <a:schemeClr val="tx1"/>
              </a:buClr>
              <a:buNone/>
            </a:pPr>
            <a:r>
              <a:rPr lang="en-US" altLang="en-US" sz="2000">
                <a:latin typeface="+mj-lt"/>
                <a:cs typeface="Times New Roman" panose="02020603050405020304" pitchFamily="18" charset="0"/>
              </a:rPr>
              <a:t>According to the International Energy Agency (“IEA”) World Energy Investment Report in 2023 investments in solar power were higher than in all other sources combined</a:t>
            </a:r>
            <a:r>
              <a:rPr lang="th-TH" altLang="en-US" sz="2000">
                <a:latin typeface="+mj-lt"/>
                <a:cs typeface="Times New Roman" panose="02020603050405020304" pitchFamily="18" charset="0"/>
              </a:rPr>
              <a:t> </a:t>
            </a:r>
            <a:r>
              <a:rPr lang="en-US" altLang="en-US" sz="2000">
                <a:latin typeface="+mj-lt"/>
                <a:cs typeface="Times New Roman" panose="02020603050405020304" pitchFamily="18" charset="0"/>
              </a:rPr>
              <a:t>(</a:t>
            </a:r>
            <a:r>
              <a:rPr lang="en-US" altLang="en-US" sz="2000" err="1">
                <a:latin typeface="+mj-lt"/>
                <a:cs typeface="Times New Roman" panose="02020603050405020304" pitchFamily="18" charset="0"/>
              </a:rPr>
              <a:t>coal+oil+gas+wind+hydro+nuclear</a:t>
            </a:r>
            <a:r>
              <a:rPr lang="en-US" altLang="en-US" sz="2000">
                <a:latin typeface="+mj-lt"/>
                <a:cs typeface="Times New Roman" panose="02020603050405020304" pitchFamily="18" charset="0"/>
              </a:rPr>
              <a:t>). </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5</a:t>
            </a:fld>
            <a:r>
              <a:rPr lang="en-US" altLang="en-US" sz="2198">
                <a:latin typeface="Times New Roman" panose="02020603050405020304" pitchFamily="18" charset="0"/>
              </a:rPr>
              <a:t> </a:t>
            </a:r>
          </a:p>
        </p:txBody>
      </p:sp>
      <p:pic>
        <p:nvPicPr>
          <p:cNvPr id="2" name="Picture 1">
            <a:extLst>
              <a:ext uri="{FF2B5EF4-FFF2-40B4-BE49-F238E27FC236}">
                <a16:creationId xmlns:a16="http://schemas.microsoft.com/office/drawing/2014/main" id="{47D2A5BC-88B4-4D25-85F4-4455712764F3}"/>
              </a:ext>
            </a:extLst>
          </p:cNvPr>
          <p:cNvPicPr>
            <a:picLocks noChangeAspect="1"/>
          </p:cNvPicPr>
          <p:nvPr/>
        </p:nvPicPr>
        <p:blipFill>
          <a:blip r:embed="rId3"/>
          <a:stretch>
            <a:fillRect/>
          </a:stretch>
        </p:blipFill>
        <p:spPr>
          <a:xfrm>
            <a:off x="3409381" y="1573192"/>
            <a:ext cx="6998838" cy="4203493"/>
          </a:xfrm>
          <a:prstGeom prst="rect">
            <a:avLst/>
          </a:prstGeom>
        </p:spPr>
      </p:pic>
      <p:sp>
        <p:nvSpPr>
          <p:cNvPr id="4" name="Rectangle 4">
            <a:extLst>
              <a:ext uri="{FF2B5EF4-FFF2-40B4-BE49-F238E27FC236}">
                <a16:creationId xmlns:a16="http://schemas.microsoft.com/office/drawing/2014/main" id="{5BEA42BF-1D7F-5D33-253D-5DC8FFA1913F}"/>
              </a:ext>
            </a:extLst>
          </p:cNvPr>
          <p:cNvSpPr>
            <a:spLocks noGrp="1"/>
          </p:cNvSpPr>
          <p:nvPr>
            <p:ph type="title"/>
          </p:nvPr>
        </p:nvSpPr>
        <p:spPr>
          <a:xfrm>
            <a:off x="1" y="246464"/>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Tree>
    <p:extLst>
      <p:ext uri="{BB962C8B-B14F-4D97-AF65-F5344CB8AC3E}">
        <p14:creationId xmlns:p14="http://schemas.microsoft.com/office/powerpoint/2010/main" val="298543588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841829" y="5482457"/>
            <a:ext cx="12627428" cy="2123027"/>
          </a:xfrm>
        </p:spPr>
        <p:txBody>
          <a:bodyPr>
            <a:normAutofit/>
          </a:bodyPr>
          <a:lstStyle/>
          <a:p>
            <a:pPr marL="0" indent="0" eaLnBrk="1" hangingPunct="1">
              <a:buClr>
                <a:schemeClr val="tx1"/>
              </a:buClr>
              <a:buNone/>
            </a:pPr>
            <a:r>
              <a:rPr lang="en-US" altLang="en-US" sz="2250">
                <a:cs typeface="Times New Roman" panose="02020603050405020304" pitchFamily="18" charset="0"/>
              </a:rPr>
              <a:t>Solar plus storage will rapidly become cheaper:</a:t>
            </a:r>
          </a:p>
          <a:p>
            <a:pPr marL="0" indent="0" eaLnBrk="1" hangingPunct="1">
              <a:buClr>
                <a:schemeClr val="tx1"/>
              </a:buClr>
              <a:buNone/>
            </a:pPr>
            <a:r>
              <a:rPr lang="en-US" altLang="en-US" sz="2250" b="1">
                <a:cs typeface="Times New Roman" panose="02020603050405020304" pitchFamily="18" charset="0"/>
              </a:rPr>
              <a:t>--</a:t>
            </a:r>
            <a:r>
              <a:rPr lang="en-US" altLang="en-US" sz="2250">
                <a:cs typeface="Times New Roman" panose="02020603050405020304" pitchFamily="18" charset="0"/>
              </a:rPr>
              <a:t> Solar panel efficiencies may reach 27% by 2030, more than 25% higher than current levels. </a:t>
            </a:r>
          </a:p>
          <a:p>
            <a:pPr marL="0" indent="0" eaLnBrk="1" hangingPunct="1">
              <a:buClr>
                <a:schemeClr val="tx1"/>
              </a:buClr>
              <a:buNone/>
              <a:tabLst>
                <a:tab pos="231775" algn="l"/>
              </a:tabLst>
            </a:pPr>
            <a:r>
              <a:rPr lang="en-US" altLang="en-US" sz="2250" b="1">
                <a:cs typeface="Times New Roman" panose="02020603050405020304" pitchFamily="18" charset="0"/>
              </a:rPr>
              <a:t>--</a:t>
            </a:r>
            <a:r>
              <a:rPr lang="en-US" altLang="en-US" sz="2250">
                <a:cs typeface="Times New Roman" panose="02020603050405020304" pitchFamily="18" charset="0"/>
              </a:rPr>
              <a:t> New developments in silicon panels and emerging PV cells, such as perovskite and organic cells will make 	solar panels cheaper.  </a:t>
            </a:r>
          </a:p>
          <a:p>
            <a:pPr marL="0" indent="0" eaLnBrk="1" hangingPunct="1">
              <a:buClr>
                <a:schemeClr val="tx1"/>
              </a:buClr>
              <a:buNone/>
            </a:pPr>
            <a:r>
              <a:rPr lang="en-US" altLang="en-US" sz="2250" b="1">
                <a:cs typeface="Times New Roman" panose="02020603050405020304" pitchFamily="18" charset="0"/>
              </a:rPr>
              <a:t>--</a:t>
            </a:r>
            <a:r>
              <a:rPr lang="en-US" altLang="en-US" sz="2250">
                <a:cs typeface="Times New Roman" panose="02020603050405020304" pitchFamily="18" charset="0"/>
              </a:rPr>
              <a:t> Furthermore, the IEA forecast is that by 2030 batteries will be 40% cheaper.  </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6</a:t>
            </a:fld>
            <a:r>
              <a:rPr lang="en-US" altLang="en-US" sz="2198">
                <a:latin typeface="Times New Roman" panose="02020603050405020304" pitchFamily="18" charset="0"/>
              </a:rPr>
              <a:t> </a:t>
            </a:r>
          </a:p>
        </p:txBody>
      </p:sp>
      <p:pic>
        <p:nvPicPr>
          <p:cNvPr id="3" name="Picture 2">
            <a:extLst>
              <a:ext uri="{FF2B5EF4-FFF2-40B4-BE49-F238E27FC236}">
                <a16:creationId xmlns:a16="http://schemas.microsoft.com/office/drawing/2014/main" id="{C6BA3A5D-13A8-B49E-3865-BF3D3D72B002}"/>
              </a:ext>
            </a:extLst>
          </p:cNvPr>
          <p:cNvPicPr>
            <a:picLocks noChangeAspect="1"/>
          </p:cNvPicPr>
          <p:nvPr/>
        </p:nvPicPr>
        <p:blipFill>
          <a:blip r:embed="rId3"/>
          <a:stretch>
            <a:fillRect/>
          </a:stretch>
        </p:blipFill>
        <p:spPr>
          <a:xfrm>
            <a:off x="2835511" y="1517859"/>
            <a:ext cx="7928936" cy="3823398"/>
          </a:xfrm>
          <a:prstGeom prst="rect">
            <a:avLst/>
          </a:prstGeom>
        </p:spPr>
      </p:pic>
      <p:sp>
        <p:nvSpPr>
          <p:cNvPr id="5" name="Rectangle 4">
            <a:extLst>
              <a:ext uri="{FF2B5EF4-FFF2-40B4-BE49-F238E27FC236}">
                <a16:creationId xmlns:a16="http://schemas.microsoft.com/office/drawing/2014/main" id="{7D1BB8AD-3D9F-FED4-CC9A-E094D439CCAB}"/>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10F72788-62A4-8DA6-58A4-82411AAC4F13}"/>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
        <p:nvSpPr>
          <p:cNvPr id="94211" name="Rectangle 5">
            <a:extLst>
              <a:ext uri="{FF2B5EF4-FFF2-40B4-BE49-F238E27FC236}">
                <a16:creationId xmlns:a16="http://schemas.microsoft.com/office/drawing/2014/main" id="{5FB8B679-106B-ECC3-2EC0-1F9DCB93338D}"/>
              </a:ext>
            </a:extLst>
          </p:cNvPr>
          <p:cNvSpPr>
            <a:spLocks noGrp="1"/>
          </p:cNvSpPr>
          <p:nvPr>
            <p:ph idx="1"/>
          </p:nvPr>
        </p:nvSpPr>
        <p:spPr>
          <a:xfrm>
            <a:off x="464457" y="5226006"/>
            <a:ext cx="12990286" cy="2437538"/>
          </a:xfrm>
        </p:spPr>
        <p:txBody>
          <a:bodyPr>
            <a:noAutofit/>
          </a:bodyPr>
          <a:lstStyle/>
          <a:p>
            <a:pPr marL="0" indent="0" algn="thaiDist" eaLnBrk="1" hangingPunct="1">
              <a:buClr>
                <a:schemeClr val="tx1"/>
              </a:buClr>
              <a:buNone/>
            </a:pPr>
            <a:r>
              <a:rPr lang="en-US" altLang="en-US" sz="2100">
                <a:cs typeface="Times New Roman" panose="02020603050405020304" pitchFamily="18" charset="0"/>
              </a:rPr>
              <a:t>Based on IEA forecast, in areas with favorable solar conditions the world average solar plus co-located storage costs could drop below 4.5 cents/kWh (1.60 Baht/kWh) by 2030. This is well below the current TOD rate for large users in Thailand. </a:t>
            </a:r>
          </a:p>
          <a:p>
            <a:pPr marL="0" indent="0" algn="thaiDist" eaLnBrk="1" hangingPunct="1">
              <a:buClr>
                <a:schemeClr val="tx1"/>
              </a:buClr>
              <a:buNone/>
            </a:pPr>
            <a:r>
              <a:rPr lang="en-US" altLang="en-US" sz="2100">
                <a:cs typeface="Times New Roman" panose="02020603050405020304" pitchFamily="18" charset="0"/>
              </a:rPr>
              <a:t>VME high and low show the range of costs of solar plus co-located storage projects in 2023 and 2024 and the related forecast.</a:t>
            </a:r>
          </a:p>
          <a:p>
            <a:pPr marL="0" indent="0" algn="thaiDist" eaLnBrk="1" hangingPunct="1">
              <a:buClr>
                <a:schemeClr val="tx1"/>
              </a:buClr>
              <a:buNone/>
            </a:pPr>
            <a:r>
              <a:rPr lang="en-US" altLang="en-US" sz="2100">
                <a:cs typeface="Times New Roman" panose="02020603050405020304" pitchFamily="18" charset="0"/>
              </a:rPr>
              <a:t>Huge activity in solar plus co-located storage is taking place in the United States and India, but the VME database also includes projects in Thailand and 69 other countries as diverse as Finland, Burkina Faso and Tonga.</a:t>
            </a:r>
          </a:p>
        </p:txBody>
      </p:sp>
      <p:sp>
        <p:nvSpPr>
          <p:cNvPr id="94212" name="Text Box 6">
            <a:extLst>
              <a:ext uri="{FF2B5EF4-FFF2-40B4-BE49-F238E27FC236}">
                <a16:creationId xmlns:a16="http://schemas.microsoft.com/office/drawing/2014/main" id="{39D5F66C-2B83-8A49-BA9F-C6CF8C98DD7A}"/>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58D7DD27-877C-4EFD-8BC8-ECCEC5839EE5}" type="slidenum">
              <a:rPr lang="en-US" altLang="en-US" sz="2198">
                <a:latin typeface="Times New Roman" panose="02020603050405020304" pitchFamily="18" charset="0"/>
              </a:rPr>
              <a:pPr algn="ctr" eaLnBrk="1" hangingPunct="1">
                <a:spcBef>
                  <a:spcPct val="50000"/>
                </a:spcBef>
                <a:buFontTx/>
                <a:buNone/>
              </a:pPr>
              <a:t>7</a:t>
            </a:fld>
            <a:r>
              <a:rPr lang="en-US" altLang="en-US" sz="2198">
                <a:latin typeface="Times New Roman" panose="02020603050405020304" pitchFamily="18" charset="0"/>
              </a:rPr>
              <a:t> </a:t>
            </a:r>
          </a:p>
        </p:txBody>
      </p:sp>
      <p:pic>
        <p:nvPicPr>
          <p:cNvPr id="2" name="Picture 1">
            <a:extLst>
              <a:ext uri="{FF2B5EF4-FFF2-40B4-BE49-F238E27FC236}">
                <a16:creationId xmlns:a16="http://schemas.microsoft.com/office/drawing/2014/main" id="{37FB3D4F-538D-6EBF-D22D-B6D2878DA58A}"/>
              </a:ext>
            </a:extLst>
          </p:cNvPr>
          <p:cNvPicPr>
            <a:picLocks noChangeAspect="1"/>
          </p:cNvPicPr>
          <p:nvPr/>
        </p:nvPicPr>
        <p:blipFill>
          <a:blip r:embed="rId3"/>
          <a:stretch>
            <a:fillRect/>
          </a:stretch>
        </p:blipFill>
        <p:spPr>
          <a:xfrm>
            <a:off x="3381829" y="1444587"/>
            <a:ext cx="6779606" cy="3656057"/>
          </a:xfrm>
          <a:prstGeom prst="rect">
            <a:avLst/>
          </a:prstGeom>
        </p:spPr>
      </p:pic>
    </p:spTree>
    <p:extLst>
      <p:ext uri="{BB962C8B-B14F-4D97-AF65-F5344CB8AC3E}">
        <p14:creationId xmlns:p14="http://schemas.microsoft.com/office/powerpoint/2010/main" val="36691162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4">
            <a:extLst>
              <a:ext uri="{FF2B5EF4-FFF2-40B4-BE49-F238E27FC236}">
                <a16:creationId xmlns:a16="http://schemas.microsoft.com/office/drawing/2014/main" id="{DF39CD86-8FD4-FFE8-AE12-CB948AB94ECB}"/>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1036974" y="6161341"/>
            <a:ext cx="12185588" cy="1520496"/>
          </a:xfrm>
        </p:spPr>
        <p:txBody>
          <a:bodyPr>
            <a:noAutofit/>
          </a:bodyPr>
          <a:lstStyle/>
          <a:p>
            <a:pPr marL="0" indent="0" algn="thaiDist" eaLnBrk="1" hangingPunct="1">
              <a:buClr>
                <a:schemeClr val="tx1"/>
              </a:buClr>
              <a:buNone/>
            </a:pPr>
            <a:r>
              <a:rPr lang="en-US" altLang="en-US" sz="2400">
                <a:cs typeface="Times New Roman" panose="02020603050405020304" pitchFamily="18" charset="0"/>
              </a:rPr>
              <a:t>VME developed a 2070 Net Zero scenario based on the IEA APS scenario.  This forecast shows that there still will be a significant petroleum industry in 2070 producing 45 million barrels of oil per day of oil and 56 trillion cubic feet per year of natural gas. There will be essentially no growth of total energy production due to much higher efficiencies in energy use.</a:t>
            </a:r>
          </a:p>
          <a:p>
            <a:pPr marL="0" indent="0" algn="thaiDist" eaLnBrk="1" hangingPunct="1">
              <a:buClr>
                <a:schemeClr val="tx1"/>
              </a:buClr>
              <a:buNone/>
            </a:pPr>
            <a:r>
              <a:rPr lang="en-US" altLang="en-US" sz="2400">
                <a:cs typeface="Times New Roman" panose="02020603050405020304" pitchFamily="18" charset="0"/>
              </a:rPr>
              <a:t> </a:t>
            </a: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r>
              <a:rPr lang="en-US" altLang="en-US" sz="2400">
                <a:cs typeface="Times New Roman" panose="02020603050405020304" pitchFamily="18" charset="0"/>
              </a:rPr>
              <a:t> </a:t>
            </a: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endParaRPr lang="en-US" altLang="en-US" sz="2400">
              <a:cs typeface="Times New Roman" panose="02020603050405020304" pitchFamily="18" charset="0"/>
            </a:endParaRPr>
          </a:p>
          <a:p>
            <a:pPr marL="0" indent="0" algn="thaiDist" eaLnBrk="1" hangingPunct="1">
              <a:buClr>
                <a:schemeClr val="tx1"/>
              </a:buClr>
              <a:buNone/>
            </a:pPr>
            <a:r>
              <a:rPr lang="en-US" altLang="en-US" sz="2400">
                <a:cs typeface="Times New Roman" panose="02020603050405020304" pitchFamily="18" charset="0"/>
              </a:rPr>
              <a:t>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222562" y="8596746"/>
            <a:ext cx="396262"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8</a:t>
            </a:fld>
            <a:r>
              <a:rPr lang="en-US" altLang="en-US" sz="2198">
                <a:latin typeface="Times New Roman" panose="02020603050405020304" pitchFamily="18" charset="0"/>
              </a:rPr>
              <a:t> </a:t>
            </a:r>
          </a:p>
        </p:txBody>
      </p:sp>
      <p:pic>
        <p:nvPicPr>
          <p:cNvPr id="2" name="Picture 1">
            <a:extLst>
              <a:ext uri="{FF2B5EF4-FFF2-40B4-BE49-F238E27FC236}">
                <a16:creationId xmlns:a16="http://schemas.microsoft.com/office/drawing/2014/main" id="{26B6B2BB-FDCA-8892-30F3-086B257B87B6}"/>
              </a:ext>
            </a:extLst>
          </p:cNvPr>
          <p:cNvPicPr>
            <a:picLocks noChangeAspect="1"/>
          </p:cNvPicPr>
          <p:nvPr/>
        </p:nvPicPr>
        <p:blipFill>
          <a:blip r:embed="rId3"/>
          <a:stretch>
            <a:fillRect/>
          </a:stretch>
        </p:blipFill>
        <p:spPr>
          <a:xfrm>
            <a:off x="1101041" y="1611086"/>
            <a:ext cx="6121795" cy="4237157"/>
          </a:xfrm>
          <a:prstGeom prst="rect">
            <a:avLst/>
          </a:prstGeom>
        </p:spPr>
      </p:pic>
      <p:pic>
        <p:nvPicPr>
          <p:cNvPr id="3" name="Picture 2">
            <a:extLst>
              <a:ext uri="{FF2B5EF4-FFF2-40B4-BE49-F238E27FC236}">
                <a16:creationId xmlns:a16="http://schemas.microsoft.com/office/drawing/2014/main" id="{F439ADB8-F6E1-C8BB-AA54-17D262C8EE88}"/>
              </a:ext>
            </a:extLst>
          </p:cNvPr>
          <p:cNvPicPr>
            <a:picLocks noChangeAspect="1"/>
          </p:cNvPicPr>
          <p:nvPr/>
        </p:nvPicPr>
        <p:blipFill>
          <a:blip r:embed="rId4"/>
          <a:stretch>
            <a:fillRect/>
          </a:stretch>
        </p:blipFill>
        <p:spPr>
          <a:xfrm>
            <a:off x="7389802" y="2270715"/>
            <a:ext cx="5852065" cy="2577056"/>
          </a:xfrm>
          <a:prstGeom prst="rect">
            <a:avLst/>
          </a:prstGeom>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C407D285-4E63-B1E6-2CBB-56CF277E55C1}"/>
              </a:ext>
            </a:extLst>
          </p:cNvPr>
          <p:cNvSpPr>
            <a:spLocks noGrp="1"/>
          </p:cNvSpPr>
          <p:nvPr>
            <p:ph type="title"/>
          </p:nvPr>
        </p:nvSpPr>
        <p:spPr>
          <a:xfrm>
            <a:off x="1" y="188408"/>
            <a:ext cx="13817599" cy="1184310"/>
          </a:xfrm>
        </p:spPr>
        <p:txBody>
          <a:bodyPr>
            <a:normAutofit/>
          </a:bodyPr>
          <a:lstStyle/>
          <a:p>
            <a:pPr algn="ctr" eaLnBrk="1" hangingPunct="1">
              <a:defRPr/>
            </a:pPr>
            <a:r>
              <a:rPr lang="en-US" altLang="en-US" sz="3600" b="1">
                <a:solidFill>
                  <a:srgbClr val="002060"/>
                </a:solidFill>
                <a:latin typeface="+mn-lt"/>
                <a:ea typeface="+mn-ea"/>
                <a:cs typeface="Times New Roman" panose="02020603050405020304" pitchFamily="18" charset="0"/>
              </a:rPr>
              <a:t>NET ZERO BY 2070</a:t>
            </a:r>
            <a:br>
              <a:rPr lang="en-US" altLang="en-US" sz="4400" b="1">
                <a:solidFill>
                  <a:srgbClr val="002060"/>
                </a:solidFill>
                <a:latin typeface="+mn-lt"/>
                <a:ea typeface="+mn-ea"/>
                <a:cs typeface="Times New Roman" panose="02020603050405020304" pitchFamily="18" charset="0"/>
              </a:rPr>
            </a:br>
            <a:r>
              <a:rPr lang="en-US" altLang="en-US" sz="3000">
                <a:solidFill>
                  <a:srgbClr val="002060"/>
                </a:solidFill>
                <a:latin typeface="Calibri body"/>
              </a:rPr>
              <a:t>World Forecast</a:t>
            </a:r>
          </a:p>
        </p:txBody>
      </p:sp>
      <p:sp>
        <p:nvSpPr>
          <p:cNvPr id="825347" name="Rectangle 5">
            <a:extLst>
              <a:ext uri="{FF2B5EF4-FFF2-40B4-BE49-F238E27FC236}">
                <a16:creationId xmlns:a16="http://schemas.microsoft.com/office/drawing/2014/main" id="{17EFA906-7E86-2732-2099-819018558C28}"/>
              </a:ext>
            </a:extLst>
          </p:cNvPr>
          <p:cNvSpPr>
            <a:spLocks noGrp="1"/>
          </p:cNvSpPr>
          <p:nvPr>
            <p:ph idx="1"/>
          </p:nvPr>
        </p:nvSpPr>
        <p:spPr>
          <a:xfrm>
            <a:off x="1083863" y="6288974"/>
            <a:ext cx="11743651" cy="1184310"/>
          </a:xfrm>
        </p:spPr>
        <p:txBody>
          <a:bodyPr>
            <a:normAutofit/>
          </a:bodyPr>
          <a:lstStyle/>
          <a:p>
            <a:pPr marL="0" indent="0" eaLnBrk="1" hangingPunct="1">
              <a:buClr>
                <a:schemeClr val="tx1"/>
              </a:buClr>
              <a:buNone/>
            </a:pPr>
            <a:r>
              <a:rPr lang="en-US" altLang="en-US" sz="2500">
                <a:cs typeface="Times New Roman" panose="02020603050405020304" pitchFamily="18" charset="0"/>
              </a:rPr>
              <a:t>VME 2070 NetZero forecast contemplates by 2070 a significant oil industry producing 45 million </a:t>
            </a:r>
            <a:r>
              <a:rPr lang="en-US" altLang="en-US" sz="2500" err="1">
                <a:cs typeface="Times New Roman" panose="02020603050405020304" pitchFamily="18" charset="0"/>
              </a:rPr>
              <a:t>bopd</a:t>
            </a:r>
            <a:r>
              <a:rPr lang="en-US" altLang="en-US" sz="2500">
                <a:cs typeface="Times New Roman" panose="02020603050405020304" pitchFamily="18" charset="0"/>
              </a:rPr>
              <a:t>, consisting of green synthetic fuels, biofuels, NGLs and Naphtha largely used for petrochemical purposes, asphalt and abated crude oil. </a:t>
            </a:r>
          </a:p>
        </p:txBody>
      </p:sp>
      <p:sp>
        <p:nvSpPr>
          <p:cNvPr id="825348" name="Text Box 6">
            <a:extLst>
              <a:ext uri="{FF2B5EF4-FFF2-40B4-BE49-F238E27FC236}">
                <a16:creationId xmlns:a16="http://schemas.microsoft.com/office/drawing/2014/main" id="{177B85BB-609E-BA77-3401-63646D68E261}"/>
              </a:ext>
            </a:extLst>
          </p:cNvPr>
          <p:cNvSpPr txBox="1">
            <a:spLocks noChangeArrowheads="1"/>
          </p:cNvSpPr>
          <p:nvPr/>
        </p:nvSpPr>
        <p:spPr bwMode="auto">
          <a:xfrm>
            <a:off x="13152030" y="8596746"/>
            <a:ext cx="537327" cy="430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6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3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7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2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200">
                <a:solidFill>
                  <a:schemeClr val="tx1"/>
                </a:solidFill>
                <a:latin typeface="Calibri" panose="020F0502020204030204" pitchFamily="34" charset="0"/>
              </a:defRPr>
            </a:lvl9pPr>
          </a:lstStyle>
          <a:p>
            <a:pPr algn="ctr" eaLnBrk="1" hangingPunct="1">
              <a:spcBef>
                <a:spcPct val="50000"/>
              </a:spcBef>
              <a:buFontTx/>
              <a:buNone/>
            </a:pPr>
            <a:fld id="{62238C88-3F1C-4986-994E-187CB144F334}" type="slidenum">
              <a:rPr lang="en-US" altLang="en-US" sz="2198">
                <a:latin typeface="Times New Roman" panose="02020603050405020304" pitchFamily="18" charset="0"/>
              </a:rPr>
              <a:pPr algn="ctr" eaLnBrk="1" hangingPunct="1">
                <a:spcBef>
                  <a:spcPct val="50000"/>
                </a:spcBef>
                <a:buFontTx/>
                <a:buNone/>
              </a:pPr>
              <a:t>9</a:t>
            </a:fld>
            <a:r>
              <a:rPr lang="en-US" altLang="en-US" sz="2198">
                <a:latin typeface="Times New Roman" panose="02020603050405020304" pitchFamily="18" charset="0"/>
              </a:rPr>
              <a:t> </a:t>
            </a:r>
          </a:p>
        </p:txBody>
      </p:sp>
      <p:pic>
        <p:nvPicPr>
          <p:cNvPr id="4" name="Picture 3">
            <a:extLst>
              <a:ext uri="{FF2B5EF4-FFF2-40B4-BE49-F238E27FC236}">
                <a16:creationId xmlns:a16="http://schemas.microsoft.com/office/drawing/2014/main" id="{7D2CE0C2-0855-FD91-6AE3-227CF974E251}"/>
              </a:ext>
            </a:extLst>
          </p:cNvPr>
          <p:cNvPicPr>
            <a:picLocks noChangeAspect="1"/>
          </p:cNvPicPr>
          <p:nvPr/>
        </p:nvPicPr>
        <p:blipFill>
          <a:blip r:embed="rId3"/>
          <a:stretch>
            <a:fillRect/>
          </a:stretch>
        </p:blipFill>
        <p:spPr>
          <a:xfrm>
            <a:off x="3178892" y="1638580"/>
            <a:ext cx="7393366" cy="4442904"/>
          </a:xfrm>
          <a:prstGeom prst="rect">
            <a:avLst/>
          </a:prstGeom>
        </p:spPr>
      </p:pic>
    </p:spTree>
    <p:extLst>
      <p:ext uri="{BB962C8B-B14F-4D97-AF65-F5344CB8AC3E}">
        <p14:creationId xmlns:p14="http://schemas.microsoft.com/office/powerpoint/2010/main" val="3664219588"/>
      </p:ext>
    </p:extLst>
  </p:cSld>
  <p:clrMapOvr>
    <a:masterClrMapping/>
  </p:clrMapOvr>
  <p:transition spd="slow"/>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0069c2c-4ec4-410f-a08e-9785c5e347f5">
      <Terms xmlns="http://schemas.microsoft.com/office/infopath/2007/PartnerControls"/>
    </lcf76f155ced4ddcb4097134ff3c332f>
    <TaxCatchAll xmlns="6c8e9c29-aef8-4190-9ce3-b36dcc7a8bb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EBBE14A2EC1D947BA88694E9DDB2B2F" ma:contentTypeVersion="22" ma:contentTypeDescription="Create a new document." ma:contentTypeScope="" ma:versionID="eaaab630da77d5630d4848102e878c33">
  <xsd:schema xmlns:xsd="http://www.w3.org/2001/XMLSchema" xmlns:xs="http://www.w3.org/2001/XMLSchema" xmlns:p="http://schemas.microsoft.com/office/2006/metadata/properties" xmlns:ns2="c0069c2c-4ec4-410f-a08e-9785c5e347f5" xmlns:ns3="6c8e9c29-aef8-4190-9ce3-b36dcc7a8bba" targetNamespace="http://schemas.microsoft.com/office/2006/metadata/properties" ma:root="true" ma:fieldsID="e68b141df434698d37a3eccb0cce562f" ns2:_="" ns3:_="">
    <xsd:import namespace="c0069c2c-4ec4-410f-a08e-9785c5e347f5"/>
    <xsd:import namespace="6c8e9c29-aef8-4190-9ce3-b36dcc7a8bb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069c2c-4ec4-410f-a08e-9785c5e347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4b3741f9-8584-47b2-968f-3f53d9bbee5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8e9c29-aef8-4190-9ce3-b36dcc7a8bb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dd9d1a5-0f3b-46aa-b2be-d8e46d585ddb}" ma:internalName="TaxCatchAll" ma:showField="CatchAllData" ma:web="6c8e9c29-aef8-4190-9ce3-b36dcc7a8b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15DCCA-5DC5-4E67-AE9E-5A159E934DB4}">
  <ds:schemaRefs>
    <ds:schemaRef ds:uri="http://schemas.microsoft.com/sharepoint/v3/contenttype/forms"/>
  </ds:schemaRefs>
</ds:datastoreItem>
</file>

<file path=customXml/itemProps2.xml><?xml version="1.0" encoding="utf-8"?>
<ds:datastoreItem xmlns:ds="http://schemas.openxmlformats.org/officeDocument/2006/customXml" ds:itemID="{5B67C2BA-8D4F-4346-BF36-645DCB7DCDEE}">
  <ds:schemaRefs>
    <ds:schemaRef ds:uri="6c8e9c29-aef8-4190-9ce3-b36dcc7a8bba"/>
    <ds:schemaRef ds:uri="c0069c2c-4ec4-410f-a08e-9785c5e347f5"/>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2160AE5-894E-48C7-803A-E557A78BCCA2}">
  <ds:schemaRefs>
    <ds:schemaRef ds:uri="6c8e9c29-aef8-4190-9ce3-b36dcc7a8bba"/>
    <ds:schemaRef ds:uri="c0069c2c-4ec4-410f-a08e-9785c5e347f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2699</Words>
  <Application>Microsoft Office PowerPoint</Application>
  <PresentationFormat>Custom</PresentationFormat>
  <Paragraphs>255</Paragraphs>
  <Slides>32</Slides>
  <Notes>32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Aptos</vt:lpstr>
      <vt:lpstr>Arial</vt:lpstr>
      <vt:lpstr>Calibri</vt:lpstr>
      <vt:lpstr>Calibri (body)</vt:lpstr>
      <vt:lpstr>Calibri body</vt:lpstr>
      <vt:lpstr>Calibri Light</vt:lpstr>
      <vt:lpstr>Tenorite</vt:lpstr>
      <vt:lpstr>Times New Roman</vt:lpstr>
      <vt:lpstr>Wingdings</vt:lpstr>
      <vt:lpstr>Office 2013 - 2022 Theme</vt:lpstr>
      <vt:lpstr>PowerPoint Presentation</vt:lpstr>
      <vt:lpstr>INTRODUCTION</vt:lpstr>
      <vt:lpstr>NET ZERO BY 2070 World Forecast</vt:lpstr>
      <vt:lpstr>PowerPoint Presentation</vt:lpstr>
      <vt:lpstr>NET ZERO BY 2070 World Forecast</vt:lpstr>
      <vt:lpstr>NET ZERO BY 2070 World Forecast</vt:lpstr>
      <vt:lpstr>NET ZERO BY 2070 World Forecast</vt:lpstr>
      <vt:lpstr>NET ZERO BY 2070 World Forecast</vt:lpstr>
      <vt:lpstr>NET ZERO BY 2070 World Forecast</vt:lpstr>
      <vt:lpstr>NET ZERO BY 2070 World Forecast</vt:lpstr>
      <vt:lpstr>PowerPoint Presentation</vt:lpstr>
      <vt:lpstr>NET ZERO BY 2070 Thailand</vt:lpstr>
      <vt:lpstr>NET ZERO BY 2070 Thailand</vt:lpstr>
      <vt:lpstr>NET ZERO BY 2070 Thailand</vt:lpstr>
      <vt:lpstr>NET ZERO BY 2070 Thailand</vt:lpstr>
      <vt:lpstr>NET ZERO BY 2070 Thailand</vt:lpstr>
      <vt:lpstr>NET ZERO BY 2070 Thailand</vt:lpstr>
      <vt:lpstr>NET ZERO BY 2070 Thailand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Marshall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FISCAL SYSTEMS FOR OIL AND GAS</dc:title>
  <dc:creator>mmarshall</dc:creator>
  <cp:lastModifiedBy>Dell.hd9lh24@hotmail.com</cp:lastModifiedBy>
  <cp:revision>2</cp:revision>
  <cp:lastPrinted>1601-01-01T00:00:00Z</cp:lastPrinted>
  <dcterms:created xsi:type="dcterms:W3CDTF">2002-06-25T16:11:36Z</dcterms:created>
  <dcterms:modified xsi:type="dcterms:W3CDTF">2024-08-04T01:37:30Z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0x010100AEBBE14A2EC1D947BA88694E9DDB2B2F</vt:lpwstr>
  </property>
</Properties>
</file>